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6"/>
  </p:notesMasterIdLst>
  <p:sldIdLst>
    <p:sldId id="256" r:id="rId2"/>
    <p:sldId id="257" r:id="rId3"/>
    <p:sldId id="285" r:id="rId4"/>
    <p:sldId id="282" r:id="rId5"/>
    <p:sldId id="286" r:id="rId6"/>
    <p:sldId id="287" r:id="rId7"/>
    <p:sldId id="283" r:id="rId8"/>
    <p:sldId id="279" r:id="rId9"/>
    <p:sldId id="265" r:id="rId10"/>
    <p:sldId id="266" r:id="rId11"/>
    <p:sldId id="280" r:id="rId12"/>
    <p:sldId id="268" r:id="rId13"/>
    <p:sldId id="273" r:id="rId14"/>
    <p:sldId id="284" r:id="rId15"/>
    <p:sldId id="272" r:id="rId16"/>
    <p:sldId id="274" r:id="rId17"/>
    <p:sldId id="270" r:id="rId18"/>
    <p:sldId id="261" r:id="rId19"/>
    <p:sldId id="275" r:id="rId20"/>
    <p:sldId id="281" r:id="rId21"/>
    <p:sldId id="276" r:id="rId22"/>
    <p:sldId id="278" r:id="rId23"/>
    <p:sldId id="259" r:id="rId24"/>
    <p:sldId id="260" r:id="rId2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7" roundtripDataSignature="AMtx7mh0nq/5E8kQD3JKWZ+uShol/mUcD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1"/>
    <p:restoredTop sz="95764" autoAdjust="0"/>
  </p:normalViewPr>
  <p:slideViewPr>
    <p:cSldViewPr snapToGrid="0">
      <p:cViewPr>
        <p:scale>
          <a:sx n="86" d="100"/>
          <a:sy n="86" d="100"/>
        </p:scale>
        <p:origin x="1480" y="6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customschemas.google.com/relationships/presentationmetadata" Target="metadata"/><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016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397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6793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96717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526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0773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3" name="Google Shape;11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456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9" name="Google Shape;1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9" name="Google Shape;14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9530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159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a:xfrm>
            <a:off x="3884613" y="8685213"/>
            <a:ext cx="2971800" cy="458787"/>
          </a:xfrm>
          <a:prstGeom prst="rect">
            <a:avLst/>
          </a:prstGeom>
        </p:spPr>
        <p:txBody>
          <a:bodyPr/>
          <a:lstStyle/>
          <a:p>
            <a:fld id="{625655D4-081B-774C-BE6C-3C4EE62364F6}" type="slidenum">
              <a:rPr lang="nl-NL" smtClean="0"/>
              <a:t>5</a:t>
            </a:fld>
            <a:endParaRPr lang="nl-NL"/>
          </a:p>
        </p:txBody>
      </p:sp>
    </p:spTree>
    <p:extLst>
      <p:ext uri="{BB962C8B-B14F-4D97-AF65-F5344CB8AC3E}">
        <p14:creationId xmlns:p14="http://schemas.microsoft.com/office/powerpoint/2010/main" val="237778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a:xfrm>
            <a:off x="3884613" y="8685213"/>
            <a:ext cx="2971800" cy="458787"/>
          </a:xfrm>
          <a:prstGeom prst="rect">
            <a:avLst/>
          </a:prstGeom>
        </p:spPr>
        <p:txBody>
          <a:bodyPr/>
          <a:lstStyle/>
          <a:p>
            <a:fld id="{625655D4-081B-774C-BE6C-3C4EE62364F6}" type="slidenum">
              <a:rPr lang="nl-NL" smtClean="0"/>
              <a:t>6</a:t>
            </a:fld>
            <a:endParaRPr lang="nl-NL"/>
          </a:p>
        </p:txBody>
      </p:sp>
    </p:spTree>
    <p:extLst>
      <p:ext uri="{BB962C8B-B14F-4D97-AF65-F5344CB8AC3E}">
        <p14:creationId xmlns:p14="http://schemas.microsoft.com/office/powerpoint/2010/main" val="335244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5376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NL" dirty="0" smtClean="0"/>
              <a:t>Volle percentages gebruiken, nieuwe dataset</a:t>
            </a:r>
            <a:endParaRPr dirty="0"/>
          </a:p>
        </p:txBody>
      </p:sp>
      <p:sp>
        <p:nvSpPr>
          <p:cNvPr id="113" name="Google Shape;11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6214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37425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dia" type="title">
  <p:cSld name="TITLE">
    <p:spTree>
      <p:nvGrpSpPr>
        <p:cNvPr id="1" name="Shape 11"/>
        <p:cNvGrpSpPr/>
        <p:nvPr/>
      </p:nvGrpSpPr>
      <p:grpSpPr>
        <a:xfrm>
          <a:off x="0" y="0"/>
          <a:ext cx="0" cy="0"/>
          <a:chOff x="0" y="0"/>
          <a:chExt cx="0" cy="0"/>
        </a:xfrm>
      </p:grpSpPr>
      <p:sp>
        <p:nvSpPr>
          <p:cNvPr id="12" name="Google Shape;12;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5.tiff"/><Relationship Id="rId5" Type="http://schemas.openxmlformats.org/officeDocument/2006/relationships/image" Target="../media/image16.tiff"/><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tiff"/><Relationship Id="rId5" Type="http://schemas.openxmlformats.org/officeDocument/2006/relationships/image" Target="../media/image6.tif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0" y="0"/>
            <a:ext cx="12192000" cy="6858000"/>
          </a:xfrm>
          <a:prstGeom prst="rect">
            <a:avLst/>
          </a:prstGeom>
          <a:solidFill>
            <a:srgbClr val="271C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5" name="Google Shape;85;p1"/>
          <p:cNvSpPr/>
          <p:nvPr/>
        </p:nvSpPr>
        <p:spPr>
          <a:xfrm>
            <a:off x="0" y="1469571"/>
            <a:ext cx="12192000" cy="4278086"/>
          </a:xfrm>
          <a:prstGeom prst="rect">
            <a:avLst/>
          </a:prstGeom>
          <a:solidFill>
            <a:srgbClr val="E1E1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 name="Google Shape;86;p1"/>
          <p:cNvSpPr/>
          <p:nvPr/>
        </p:nvSpPr>
        <p:spPr>
          <a:xfrm>
            <a:off x="530086" y="1393666"/>
            <a:ext cx="11131826" cy="4278086"/>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Slab"/>
              <a:ea typeface="Roboto Slab"/>
              <a:cs typeface="Roboto Slab"/>
              <a:sym typeface="Roboto Slab"/>
            </a:endParaRPr>
          </a:p>
        </p:txBody>
      </p:sp>
      <p:sp>
        <p:nvSpPr>
          <p:cNvPr id="87" name="Google Shape;87;p1"/>
          <p:cNvSpPr/>
          <p:nvPr/>
        </p:nvSpPr>
        <p:spPr>
          <a:xfrm>
            <a:off x="530087" y="893989"/>
            <a:ext cx="11131826" cy="1105980"/>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1"/>
          <p:cNvSpPr/>
          <p:nvPr/>
        </p:nvSpPr>
        <p:spPr>
          <a:xfrm>
            <a:off x="530087" y="5382126"/>
            <a:ext cx="11131826" cy="898072"/>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9" name="Google Shape;89;p1"/>
          <p:cNvPicPr preferRelativeResize="0"/>
          <p:nvPr/>
        </p:nvPicPr>
        <p:blipFill rotWithShape="1">
          <a:blip r:embed="rId3">
            <a:alphaModFix/>
          </a:blip>
          <a:srcRect/>
          <a:stretch/>
        </p:blipFill>
        <p:spPr>
          <a:xfrm>
            <a:off x="530087" y="134121"/>
            <a:ext cx="586556" cy="586556"/>
          </a:xfrm>
          <a:prstGeom prst="rect">
            <a:avLst/>
          </a:prstGeom>
          <a:noFill/>
          <a:ln>
            <a:noFill/>
          </a:ln>
        </p:spPr>
      </p:pic>
      <p:sp>
        <p:nvSpPr>
          <p:cNvPr id="90" name="Google Shape;90;p1"/>
          <p:cNvSpPr txBox="1"/>
          <p:nvPr/>
        </p:nvSpPr>
        <p:spPr>
          <a:xfrm>
            <a:off x="1162957" y="275440"/>
            <a:ext cx="6364514" cy="3693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AAD9"/>
              </a:buClr>
              <a:buSzPts val="1800"/>
              <a:buFont typeface="Arial"/>
              <a:buChar char="•"/>
            </a:pPr>
            <a:r>
              <a:rPr lang="en-GB" sz="1800" b="0" i="0" u="none" strike="noStrike" cap="none">
                <a:solidFill>
                  <a:srgbClr val="2AAAD9"/>
                </a:solidFill>
                <a:latin typeface="Roboto Slab"/>
                <a:ea typeface="Roboto Slab"/>
                <a:cs typeface="Roboto Slab"/>
                <a:sym typeface="Roboto Slab"/>
              </a:rPr>
              <a:t>Centraal Bureau voor de Statistiek</a:t>
            </a:r>
            <a:endParaRPr sz="1400" b="0" i="0" u="none" strike="noStrike" cap="none">
              <a:solidFill>
                <a:srgbClr val="000000"/>
              </a:solidFill>
              <a:latin typeface="Arial"/>
              <a:ea typeface="Arial"/>
              <a:cs typeface="Arial"/>
              <a:sym typeface="Arial"/>
            </a:endParaRPr>
          </a:p>
        </p:txBody>
      </p:sp>
      <p:sp>
        <p:nvSpPr>
          <p:cNvPr id="91" name="Google Shape;91;p1"/>
          <p:cNvSpPr txBox="1"/>
          <p:nvPr/>
        </p:nvSpPr>
        <p:spPr>
          <a:xfrm>
            <a:off x="1159329" y="-75111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 name="Google Shape;92;p1"/>
          <p:cNvSpPr txBox="1"/>
          <p:nvPr/>
        </p:nvSpPr>
        <p:spPr>
          <a:xfrm>
            <a:off x="1865250" y="2313750"/>
            <a:ext cx="8461500" cy="646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GB" sz="3600" b="1" i="0" u="none" strike="noStrike" cap="none">
                <a:solidFill>
                  <a:schemeClr val="dk1"/>
                </a:solidFill>
                <a:latin typeface="Roboto Slab"/>
                <a:ea typeface="Roboto Slab"/>
                <a:cs typeface="Roboto Slab"/>
                <a:sym typeface="Roboto Slab"/>
              </a:rPr>
              <a:t>Identification of Cybercrime Victims</a:t>
            </a:r>
            <a:endParaRPr sz="1400" b="0" i="0" u="none" strike="noStrike" cap="none">
              <a:solidFill>
                <a:srgbClr val="000000"/>
              </a:solidFill>
              <a:latin typeface="Arial"/>
              <a:ea typeface="Arial"/>
              <a:cs typeface="Arial"/>
              <a:sym typeface="Arial"/>
            </a:endParaRPr>
          </a:p>
        </p:txBody>
      </p:sp>
      <p:sp>
        <p:nvSpPr>
          <p:cNvPr id="93" name="Google Shape;93;p1"/>
          <p:cNvSpPr txBox="1"/>
          <p:nvPr/>
        </p:nvSpPr>
        <p:spPr>
          <a:xfrm>
            <a:off x="3800573" y="2960016"/>
            <a:ext cx="4590853" cy="3676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dirty="0" smtClean="0">
                <a:solidFill>
                  <a:schemeClr val="dk1"/>
                </a:solidFill>
                <a:latin typeface="Roboto Slab"/>
                <a:ea typeface="Roboto Slab"/>
                <a:cs typeface="Roboto Slab"/>
                <a:sym typeface="Roboto Slab"/>
              </a:rPr>
              <a:t>External </a:t>
            </a:r>
            <a:r>
              <a:rPr lang="en-GB" sz="1800" b="0" i="0" u="none" strike="noStrike" cap="none" dirty="0">
                <a:solidFill>
                  <a:schemeClr val="dk1"/>
                </a:solidFill>
                <a:latin typeface="Roboto Slab"/>
                <a:ea typeface="Roboto Slab"/>
                <a:cs typeface="Roboto Slab"/>
                <a:sym typeface="Roboto Slab"/>
              </a:rPr>
              <a:t>presentation </a:t>
            </a:r>
            <a:r>
              <a:rPr lang="en-GB" sz="1800" dirty="0" smtClean="0">
                <a:solidFill>
                  <a:schemeClr val="dk1"/>
                </a:solidFill>
                <a:latin typeface="Roboto Slab"/>
                <a:ea typeface="Roboto Slab"/>
                <a:cs typeface="Roboto Slab"/>
                <a:sym typeface="Roboto Slab"/>
              </a:rPr>
              <a:t>28</a:t>
            </a:r>
            <a:r>
              <a:rPr lang="en-GB" sz="1800" b="0" i="0" u="none" strike="noStrike" cap="none" dirty="0" smtClean="0">
                <a:solidFill>
                  <a:schemeClr val="dk1"/>
                </a:solidFill>
                <a:latin typeface="Roboto Slab"/>
                <a:ea typeface="Roboto Slab"/>
                <a:cs typeface="Roboto Slab"/>
                <a:sym typeface="Roboto Slab"/>
              </a:rPr>
              <a:t>-10-2019</a:t>
            </a:r>
            <a:endParaRPr sz="1400" b="0" i="0" u="none" strike="noStrike" cap="none" dirty="0">
              <a:solidFill>
                <a:srgbClr val="000000"/>
              </a:solidFill>
              <a:latin typeface="Arial"/>
              <a:ea typeface="Arial"/>
              <a:cs typeface="Arial"/>
              <a:sym typeface="Arial"/>
            </a:endParaRPr>
          </a:p>
        </p:txBody>
      </p:sp>
      <p:sp>
        <p:nvSpPr>
          <p:cNvPr id="94" name="Google Shape;94;p1"/>
          <p:cNvSpPr txBox="1"/>
          <p:nvPr/>
        </p:nvSpPr>
        <p:spPr>
          <a:xfrm>
            <a:off x="823365" y="4628932"/>
            <a:ext cx="4477071"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dirty="0">
                <a:solidFill>
                  <a:schemeClr val="dk1"/>
                </a:solidFill>
                <a:latin typeface="Roboto Slab"/>
                <a:ea typeface="Roboto Slab"/>
                <a:cs typeface="Roboto Slab"/>
                <a:sym typeface="Roboto Slab"/>
              </a:rPr>
              <a:t>Susan van </a:t>
            </a:r>
            <a:r>
              <a:rPr lang="en-GB" sz="1200" b="0" i="0" u="none" strike="noStrike" cap="none" dirty="0" err="1">
                <a:solidFill>
                  <a:schemeClr val="dk1"/>
                </a:solidFill>
                <a:latin typeface="Roboto Slab"/>
                <a:ea typeface="Roboto Slab"/>
                <a:cs typeface="Roboto Slab"/>
                <a:sym typeface="Roboto Slab"/>
              </a:rPr>
              <a:t>Dijk</a:t>
            </a:r>
            <a:r>
              <a:rPr lang="en-GB" sz="1200" b="0" i="0" u="none" strike="noStrike" cap="none" dirty="0">
                <a:solidFill>
                  <a:schemeClr val="dk1"/>
                </a:solidFill>
                <a:latin typeface="Roboto Slab"/>
                <a:ea typeface="Roboto Slab"/>
                <a:cs typeface="Roboto Slab"/>
                <a:sym typeface="Roboto Slab"/>
              </a:rPr>
              <a:t> – CBS Contact person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dirty="0">
                <a:solidFill>
                  <a:schemeClr val="dk1"/>
                </a:solidFill>
                <a:latin typeface="Roboto Slab"/>
                <a:ea typeface="Roboto Slab"/>
                <a:cs typeface="Roboto Slab"/>
                <a:sym typeface="Roboto Slab"/>
              </a:rPr>
              <a:t>Abdoul Etaoil</a:t>
            </a:r>
            <a:endParaRPr sz="1200" b="0" i="0" u="none" strike="noStrike" cap="none" dirty="0">
              <a:solidFill>
                <a:schemeClr val="dk1"/>
              </a:solidFill>
              <a:latin typeface="Roboto Slab"/>
              <a:ea typeface="Roboto Slab"/>
              <a:cs typeface="Roboto Slab"/>
              <a:sym typeface="Roboto Slab"/>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dirty="0">
                <a:solidFill>
                  <a:schemeClr val="dk1"/>
                </a:solidFill>
                <a:latin typeface="Roboto Slab"/>
                <a:ea typeface="Roboto Slab"/>
                <a:cs typeface="Roboto Slab"/>
                <a:sym typeface="Roboto Slab"/>
              </a:rPr>
              <a:t>Rik </a:t>
            </a:r>
            <a:r>
              <a:rPr lang="en-GB" sz="1200" b="0" i="0" u="none" strike="noStrike" cap="none" dirty="0" err="1">
                <a:solidFill>
                  <a:schemeClr val="dk1"/>
                </a:solidFill>
                <a:latin typeface="Roboto Slab"/>
                <a:ea typeface="Roboto Slab"/>
                <a:cs typeface="Roboto Slab"/>
                <a:sym typeface="Roboto Slab"/>
              </a:rPr>
              <a:t>Verhulst</a:t>
            </a:r>
            <a:endParaRPr sz="1200" b="0" i="0" u="none" strike="noStrike" cap="none" dirty="0">
              <a:solidFill>
                <a:schemeClr val="dk1"/>
              </a:solidFill>
              <a:latin typeface="Roboto Slab"/>
              <a:ea typeface="Roboto Slab"/>
              <a:cs typeface="Roboto Slab"/>
              <a:sym typeface="Roboto Slab"/>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dirty="0">
                <a:solidFill>
                  <a:schemeClr val="dk1"/>
                </a:solidFill>
                <a:latin typeface="Roboto Slab"/>
                <a:ea typeface="Roboto Slab"/>
                <a:cs typeface="Roboto Slab"/>
                <a:sym typeface="Roboto Slab"/>
              </a:rPr>
              <a:t>Job Bakker</a:t>
            </a:r>
            <a:endParaRPr sz="1200" b="0" i="0" u="none" strike="noStrike" cap="none" dirty="0">
              <a:solidFill>
                <a:schemeClr val="dk1"/>
              </a:solidFill>
              <a:latin typeface="Roboto Slab"/>
              <a:ea typeface="Roboto Slab"/>
              <a:cs typeface="Roboto Slab"/>
              <a:sym typeface="Roboto Slab"/>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dirty="0">
                <a:solidFill>
                  <a:schemeClr val="dk1"/>
                </a:solidFill>
                <a:latin typeface="Roboto Slab"/>
                <a:ea typeface="Roboto Slab"/>
                <a:cs typeface="Roboto Slab"/>
                <a:sym typeface="Roboto Slab"/>
              </a:rPr>
              <a:t>Nicky </a:t>
            </a:r>
            <a:r>
              <a:rPr lang="en-GB" sz="1200" b="0" i="0" u="none" strike="noStrike" cap="none" dirty="0" err="1">
                <a:solidFill>
                  <a:schemeClr val="dk1"/>
                </a:solidFill>
                <a:latin typeface="Roboto Slab"/>
                <a:ea typeface="Roboto Slab"/>
                <a:cs typeface="Roboto Slab"/>
                <a:sym typeface="Roboto Slab"/>
              </a:rPr>
              <a:t>Aardse</a:t>
            </a:r>
            <a:endParaRPr sz="1200" b="0" i="0" u="none" strike="noStrike" cap="none" dirty="0">
              <a:solidFill>
                <a:schemeClr val="dk1"/>
              </a:solidFill>
              <a:latin typeface="Roboto Slab"/>
              <a:ea typeface="Roboto Slab"/>
              <a:cs typeface="Roboto Slab"/>
              <a:sym typeface="Roboto Slab"/>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dirty="0" smtClean="0">
                <a:solidFill>
                  <a:schemeClr val="dk1"/>
                </a:solidFill>
                <a:latin typeface="Roboto Slab"/>
                <a:ea typeface="Roboto Slab"/>
                <a:cs typeface="Roboto Slab"/>
                <a:sym typeface="Roboto Slab"/>
              </a:rPr>
              <a:t>David </a:t>
            </a:r>
            <a:r>
              <a:rPr lang="en-GB" sz="1200" b="0" i="0" u="none" strike="noStrike" cap="none" dirty="0" err="1">
                <a:solidFill>
                  <a:schemeClr val="dk1"/>
                </a:solidFill>
                <a:latin typeface="Roboto Slab"/>
                <a:ea typeface="Roboto Slab"/>
                <a:cs typeface="Roboto Slab"/>
                <a:sym typeface="Roboto Slab"/>
              </a:rPr>
              <a:t>Stenvatten</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3"/>
          <p:cNvSpPr/>
          <p:nvPr/>
        </p:nvSpPr>
        <p:spPr>
          <a:xfrm>
            <a:off x="0" y="0"/>
            <a:ext cx="12192000" cy="6858000"/>
          </a:xfrm>
          <a:prstGeom prst="rect">
            <a:avLst/>
          </a:prstGeom>
          <a:solidFill>
            <a:srgbClr val="271C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3"/>
          <p:cNvSpPr/>
          <p:nvPr/>
        </p:nvSpPr>
        <p:spPr>
          <a:xfrm>
            <a:off x="0" y="1469571"/>
            <a:ext cx="12192000" cy="4278086"/>
          </a:xfrm>
          <a:prstGeom prst="rect">
            <a:avLst/>
          </a:prstGeom>
          <a:solidFill>
            <a:srgbClr val="E1E1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3"/>
          <p:cNvSpPr/>
          <p:nvPr/>
        </p:nvSpPr>
        <p:spPr>
          <a:xfrm>
            <a:off x="497662" y="1469571"/>
            <a:ext cx="11131826" cy="4278086"/>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 name="Google Shape;118;p3"/>
          <p:cNvSpPr/>
          <p:nvPr/>
        </p:nvSpPr>
        <p:spPr>
          <a:xfrm>
            <a:off x="530087" y="893989"/>
            <a:ext cx="11131826" cy="1105980"/>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3"/>
          <p:cNvSpPr/>
          <p:nvPr/>
        </p:nvSpPr>
        <p:spPr>
          <a:xfrm>
            <a:off x="530087" y="5382126"/>
            <a:ext cx="11131826" cy="898072"/>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0" name="Google Shape;120;p3"/>
          <p:cNvPicPr preferRelativeResize="0"/>
          <p:nvPr/>
        </p:nvPicPr>
        <p:blipFill rotWithShape="1">
          <a:blip r:embed="rId3">
            <a:alphaModFix/>
          </a:blip>
          <a:srcRect/>
          <a:stretch/>
        </p:blipFill>
        <p:spPr>
          <a:xfrm>
            <a:off x="530087" y="134121"/>
            <a:ext cx="586556" cy="586556"/>
          </a:xfrm>
          <a:prstGeom prst="rect">
            <a:avLst/>
          </a:prstGeom>
          <a:noFill/>
          <a:ln>
            <a:noFill/>
          </a:ln>
        </p:spPr>
      </p:pic>
      <p:sp>
        <p:nvSpPr>
          <p:cNvPr id="122" name="Google Shape;122;p3"/>
          <p:cNvSpPr txBox="1"/>
          <p:nvPr/>
        </p:nvSpPr>
        <p:spPr>
          <a:xfrm>
            <a:off x="1162957" y="275440"/>
            <a:ext cx="6364514" cy="3693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AAD9"/>
              </a:buClr>
              <a:buSzPts val="1800"/>
              <a:buFont typeface="Arial"/>
              <a:buChar char="•"/>
            </a:pPr>
            <a:r>
              <a:rPr lang="en-GB" sz="1800" b="0" i="0" u="none" strike="noStrike" cap="none">
                <a:solidFill>
                  <a:srgbClr val="2AAAD9"/>
                </a:solidFill>
                <a:latin typeface="Roboto Slab"/>
                <a:ea typeface="Roboto Slab"/>
                <a:cs typeface="Roboto Slab"/>
                <a:sym typeface="Roboto Slab"/>
              </a:rPr>
              <a:t>Centraal Bureau voor de Statistiek</a:t>
            </a:r>
            <a:endParaRPr sz="1400" b="0" i="0" u="none" strike="noStrike" cap="none">
              <a:solidFill>
                <a:srgbClr val="000000"/>
              </a:solidFill>
              <a:latin typeface="Arial"/>
              <a:ea typeface="Arial"/>
              <a:cs typeface="Arial"/>
              <a:sym typeface="Arial"/>
            </a:endParaRPr>
          </a:p>
        </p:txBody>
      </p:sp>
      <p:sp>
        <p:nvSpPr>
          <p:cNvPr id="124" name="Google Shape;124;p3"/>
          <p:cNvSpPr txBox="1"/>
          <p:nvPr/>
        </p:nvSpPr>
        <p:spPr>
          <a:xfrm>
            <a:off x="1159329" y="-75111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 name="Google Shape;125;p3"/>
          <p:cNvSpPr txBox="1"/>
          <p:nvPr/>
        </p:nvSpPr>
        <p:spPr>
          <a:xfrm>
            <a:off x="1116643" y="1225485"/>
            <a:ext cx="98938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smtClean="0">
                <a:solidFill>
                  <a:schemeClr val="dk1"/>
                </a:solidFill>
                <a:latin typeface="Roboto Slab"/>
                <a:ea typeface="Roboto Slab"/>
                <a:cs typeface="Roboto Slab"/>
                <a:sym typeface="Roboto Slab"/>
              </a:rPr>
              <a:t>Cybercrimes per month</a:t>
            </a:r>
            <a:endParaRPr sz="1400" b="0" i="0" u="none" strike="noStrike" cap="none" dirty="0">
              <a:solidFill>
                <a:srgbClr val="000000"/>
              </a:solidFill>
              <a:latin typeface="Arial"/>
              <a:ea typeface="Arial"/>
              <a:cs typeface="Arial"/>
              <a:sym typeface="Arial"/>
            </a:endParaRPr>
          </a:p>
        </p:txBody>
      </p:sp>
      <p:pic>
        <p:nvPicPr>
          <p:cNvPr id="4" name="Afbeelding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339" y="2190248"/>
            <a:ext cx="5194816" cy="3562937"/>
          </a:xfrm>
          <a:prstGeom prst="rect">
            <a:avLst/>
          </a:prstGeom>
        </p:spPr>
      </p:pic>
      <p:pic>
        <p:nvPicPr>
          <p:cNvPr id="5" name="Afbeelding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8155" y="2212555"/>
            <a:ext cx="5265891" cy="3519550"/>
          </a:xfrm>
          <a:prstGeom prst="rect">
            <a:avLst/>
          </a:prstGeom>
        </p:spPr>
      </p:pic>
      <p:sp>
        <p:nvSpPr>
          <p:cNvPr id="15" name="Tekstvak 11"/>
          <p:cNvSpPr txBox="1"/>
          <p:nvPr/>
        </p:nvSpPr>
        <p:spPr>
          <a:xfrm>
            <a:off x="6743700" y="134121"/>
            <a:ext cx="4800600" cy="646331"/>
          </a:xfrm>
          <a:prstGeom prst="rect">
            <a:avLst/>
          </a:prstGeom>
          <a:noFill/>
        </p:spPr>
        <p:txBody>
          <a:bodyPr wrap="square" rtlCol="0">
            <a:spAutoFit/>
          </a:bodyPr>
          <a:lstStyle/>
          <a:p>
            <a:pPr algn="r"/>
            <a:r>
              <a:rPr lang="nl-NL" sz="3600" b="1" dirty="0" smtClean="0">
                <a:solidFill>
                  <a:srgbClr val="E1E1E1"/>
                </a:solidFill>
                <a:latin typeface="Roboto Slab" charset="0"/>
                <a:ea typeface="Roboto Slab" charset="0"/>
                <a:cs typeface="Roboto Slab" charset="0"/>
              </a:rPr>
              <a:t>Plots</a:t>
            </a:r>
            <a:endParaRPr lang="nl-NL" sz="3600" b="1" dirty="0">
              <a:solidFill>
                <a:srgbClr val="E1E1E1"/>
              </a:solidFill>
              <a:latin typeface="Roboto Slab" charset="0"/>
              <a:ea typeface="Roboto Slab" charset="0"/>
              <a:cs typeface="Roboto Slab" charset="0"/>
            </a:endParaRPr>
          </a:p>
        </p:txBody>
      </p:sp>
    </p:spTree>
    <p:extLst>
      <p:ext uri="{BB962C8B-B14F-4D97-AF65-F5344CB8AC3E}">
        <p14:creationId xmlns:p14="http://schemas.microsoft.com/office/powerpoint/2010/main" val="26338226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3"/>
          <p:cNvSpPr/>
          <p:nvPr/>
        </p:nvSpPr>
        <p:spPr>
          <a:xfrm>
            <a:off x="0" y="0"/>
            <a:ext cx="12192000" cy="6858000"/>
          </a:xfrm>
          <a:prstGeom prst="rect">
            <a:avLst/>
          </a:prstGeom>
          <a:solidFill>
            <a:srgbClr val="271C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3"/>
          <p:cNvSpPr/>
          <p:nvPr/>
        </p:nvSpPr>
        <p:spPr>
          <a:xfrm>
            <a:off x="0" y="1469571"/>
            <a:ext cx="12192000" cy="4278086"/>
          </a:xfrm>
          <a:prstGeom prst="rect">
            <a:avLst/>
          </a:prstGeom>
          <a:solidFill>
            <a:srgbClr val="E1E1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3"/>
          <p:cNvSpPr/>
          <p:nvPr/>
        </p:nvSpPr>
        <p:spPr>
          <a:xfrm>
            <a:off x="594377" y="1538761"/>
            <a:ext cx="11131826" cy="4278086"/>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 name="Google Shape;118;p3"/>
          <p:cNvSpPr/>
          <p:nvPr/>
        </p:nvSpPr>
        <p:spPr>
          <a:xfrm>
            <a:off x="530087" y="893989"/>
            <a:ext cx="11131826" cy="1105980"/>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3"/>
          <p:cNvSpPr/>
          <p:nvPr/>
        </p:nvSpPr>
        <p:spPr>
          <a:xfrm>
            <a:off x="530087" y="5382126"/>
            <a:ext cx="11131826" cy="898072"/>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0" name="Google Shape;120;p3"/>
          <p:cNvPicPr preferRelativeResize="0"/>
          <p:nvPr/>
        </p:nvPicPr>
        <p:blipFill rotWithShape="1">
          <a:blip r:embed="rId3">
            <a:alphaModFix/>
          </a:blip>
          <a:srcRect/>
          <a:stretch/>
        </p:blipFill>
        <p:spPr>
          <a:xfrm>
            <a:off x="530087" y="134121"/>
            <a:ext cx="586556" cy="586556"/>
          </a:xfrm>
          <a:prstGeom prst="rect">
            <a:avLst/>
          </a:prstGeom>
          <a:noFill/>
          <a:ln>
            <a:noFill/>
          </a:ln>
        </p:spPr>
      </p:pic>
      <p:sp>
        <p:nvSpPr>
          <p:cNvPr id="122" name="Google Shape;122;p3"/>
          <p:cNvSpPr txBox="1"/>
          <p:nvPr/>
        </p:nvSpPr>
        <p:spPr>
          <a:xfrm>
            <a:off x="1162957" y="275440"/>
            <a:ext cx="6364514" cy="3693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AAD9"/>
              </a:buClr>
              <a:buSzPts val="1800"/>
              <a:buFont typeface="Arial"/>
              <a:buChar char="•"/>
            </a:pPr>
            <a:r>
              <a:rPr lang="en-GB" sz="1800" b="0" i="0" u="none" strike="noStrike" cap="none">
                <a:solidFill>
                  <a:srgbClr val="2AAAD9"/>
                </a:solidFill>
                <a:latin typeface="Roboto Slab"/>
                <a:ea typeface="Roboto Slab"/>
                <a:cs typeface="Roboto Slab"/>
                <a:sym typeface="Roboto Slab"/>
              </a:rPr>
              <a:t>Centraal Bureau voor de Statistiek</a:t>
            </a:r>
            <a:endParaRPr sz="1400" b="0" i="0" u="none" strike="noStrike" cap="none">
              <a:solidFill>
                <a:srgbClr val="000000"/>
              </a:solidFill>
              <a:latin typeface="Arial"/>
              <a:ea typeface="Arial"/>
              <a:cs typeface="Arial"/>
              <a:sym typeface="Arial"/>
            </a:endParaRPr>
          </a:p>
        </p:txBody>
      </p:sp>
      <p:sp>
        <p:nvSpPr>
          <p:cNvPr id="124" name="Google Shape;124;p3"/>
          <p:cNvSpPr txBox="1"/>
          <p:nvPr/>
        </p:nvSpPr>
        <p:spPr>
          <a:xfrm>
            <a:off x="1159329" y="-75111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 name="Google Shape;125;p3"/>
          <p:cNvSpPr txBox="1"/>
          <p:nvPr/>
        </p:nvSpPr>
        <p:spPr>
          <a:xfrm>
            <a:off x="1116643" y="1225485"/>
            <a:ext cx="98938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smtClean="0">
                <a:solidFill>
                  <a:schemeClr val="dk1"/>
                </a:solidFill>
                <a:latin typeface="Roboto Slab"/>
                <a:ea typeface="Roboto Slab"/>
                <a:cs typeface="Roboto Slab"/>
                <a:sym typeface="Roboto Slab"/>
              </a:rPr>
              <a:t>Cybercrimes per location</a:t>
            </a:r>
            <a:endParaRPr sz="1400" b="0" i="0" u="none" strike="noStrike" cap="none" dirty="0">
              <a:solidFill>
                <a:srgbClr val="000000"/>
              </a:solidFill>
              <a:latin typeface="Arial"/>
              <a:ea typeface="Arial"/>
              <a:cs typeface="Arial"/>
              <a:sym typeface="Arial"/>
            </a:endParaRPr>
          </a:p>
        </p:txBody>
      </p:sp>
      <p:pic>
        <p:nvPicPr>
          <p:cNvPr id="2" name="Afbeelding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196" y="2447398"/>
            <a:ext cx="5686260" cy="2653588"/>
          </a:xfrm>
          <a:prstGeom prst="rect">
            <a:avLst/>
          </a:prstGeom>
        </p:spPr>
      </p:pic>
      <p:pic>
        <p:nvPicPr>
          <p:cNvPr id="3" name="Afbeelding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5591" y="2516435"/>
            <a:ext cx="5306322" cy="2619146"/>
          </a:xfrm>
          <a:prstGeom prst="rect">
            <a:avLst/>
          </a:prstGeom>
        </p:spPr>
      </p:pic>
      <p:sp>
        <p:nvSpPr>
          <p:cNvPr id="15" name="Tekstvak 11"/>
          <p:cNvSpPr txBox="1"/>
          <p:nvPr/>
        </p:nvSpPr>
        <p:spPr>
          <a:xfrm>
            <a:off x="6743700" y="134121"/>
            <a:ext cx="4800600" cy="646331"/>
          </a:xfrm>
          <a:prstGeom prst="rect">
            <a:avLst/>
          </a:prstGeom>
          <a:noFill/>
        </p:spPr>
        <p:txBody>
          <a:bodyPr wrap="square" rtlCol="0">
            <a:spAutoFit/>
          </a:bodyPr>
          <a:lstStyle/>
          <a:p>
            <a:pPr algn="r"/>
            <a:r>
              <a:rPr lang="nl-NL" sz="3600" b="1" dirty="0" smtClean="0">
                <a:solidFill>
                  <a:srgbClr val="E1E1E1"/>
                </a:solidFill>
                <a:latin typeface="Roboto Slab" charset="0"/>
                <a:ea typeface="Roboto Slab" charset="0"/>
                <a:cs typeface="Roboto Slab" charset="0"/>
              </a:rPr>
              <a:t>Plots</a:t>
            </a:r>
            <a:endParaRPr lang="nl-NL" sz="3600" b="1" dirty="0">
              <a:solidFill>
                <a:srgbClr val="E1E1E1"/>
              </a:solidFill>
              <a:latin typeface="Roboto Slab" charset="0"/>
              <a:ea typeface="Roboto Slab" charset="0"/>
              <a:cs typeface="Roboto Slab" charset="0"/>
            </a:endParaRPr>
          </a:p>
        </p:txBody>
      </p:sp>
    </p:spTree>
    <p:extLst>
      <p:ext uri="{BB962C8B-B14F-4D97-AF65-F5344CB8AC3E}">
        <p14:creationId xmlns:p14="http://schemas.microsoft.com/office/powerpoint/2010/main" val="6644690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0" y="0"/>
            <a:ext cx="12192000" cy="6858000"/>
          </a:xfrm>
          <a:prstGeom prst="rect">
            <a:avLst/>
          </a:prstGeom>
          <a:solidFill>
            <a:srgbClr val="271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p:cNvSpPr/>
          <p:nvPr/>
        </p:nvSpPr>
        <p:spPr>
          <a:xfrm>
            <a:off x="0" y="1469571"/>
            <a:ext cx="12192000" cy="4278086"/>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530087" y="1469571"/>
            <a:ext cx="11131826" cy="4278086"/>
          </a:xfrm>
          <a:prstGeom prst="rect">
            <a:avLst/>
          </a:prstGeom>
          <a:solidFill>
            <a:srgbClr val="F4F4F4"/>
          </a:solidFill>
          <a:ln>
            <a:noFill/>
          </a:ln>
          <a:effectLst>
            <a:glow rad="355600">
              <a:schemeClr val="tx1">
                <a:alpha val="4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effectLst>
                <a:glow rad="101600">
                  <a:schemeClr val="tx1">
                    <a:alpha val="60000"/>
                  </a:schemeClr>
                </a:glow>
              </a:effectLst>
              <a:latin typeface="Roboto Slab" pitchFamily="2" charset="0"/>
              <a:ea typeface="Roboto Slab" pitchFamily="2" charset="0"/>
            </a:endParaRPr>
          </a:p>
        </p:txBody>
      </p:sp>
      <p:sp>
        <p:nvSpPr>
          <p:cNvPr id="8" name="Rechthoek 7"/>
          <p:cNvSpPr/>
          <p:nvPr/>
        </p:nvSpPr>
        <p:spPr>
          <a:xfrm>
            <a:off x="530087" y="780452"/>
            <a:ext cx="11131826" cy="1219517"/>
          </a:xfrm>
          <a:prstGeom prst="rect">
            <a:avLst/>
          </a:prstGeom>
          <a:solidFill>
            <a:srgbClr val="F4F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1" dirty="0">
              <a:effectLst>
                <a:glow rad="101600">
                  <a:schemeClr val="tx1">
                    <a:alpha val="60000"/>
                  </a:schemeClr>
                </a:glow>
              </a:effectLst>
              <a:latin typeface="Roboto Slab" pitchFamily="2" charset="0"/>
              <a:ea typeface="Roboto Slab" pitchFamily="2" charset="0"/>
            </a:endParaRPr>
          </a:p>
        </p:txBody>
      </p:sp>
      <p:sp>
        <p:nvSpPr>
          <p:cNvPr id="9" name="Rechthoek 8"/>
          <p:cNvSpPr/>
          <p:nvPr/>
        </p:nvSpPr>
        <p:spPr>
          <a:xfrm>
            <a:off x="530087" y="5382126"/>
            <a:ext cx="11131826" cy="898072"/>
          </a:xfrm>
          <a:prstGeom prst="rect">
            <a:avLst/>
          </a:prstGeom>
          <a:solidFill>
            <a:srgbClr val="F4F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effectLst>
                <a:glow rad="101600">
                  <a:schemeClr val="tx1">
                    <a:alpha val="60000"/>
                  </a:schemeClr>
                </a:glow>
              </a:effectLst>
            </a:endParaRPr>
          </a:p>
        </p:txBody>
      </p:sp>
      <p:pic>
        <p:nvPicPr>
          <p:cNvPr id="10" name="Afbeelding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87" y="134121"/>
            <a:ext cx="586556" cy="586556"/>
          </a:xfrm>
          <a:prstGeom prst="rect">
            <a:avLst/>
          </a:prstGeom>
        </p:spPr>
      </p:pic>
      <p:sp>
        <p:nvSpPr>
          <p:cNvPr id="12" name="Tekstvak 11"/>
          <p:cNvSpPr txBox="1"/>
          <p:nvPr/>
        </p:nvSpPr>
        <p:spPr>
          <a:xfrm>
            <a:off x="6743700" y="134121"/>
            <a:ext cx="4800600" cy="646331"/>
          </a:xfrm>
          <a:prstGeom prst="rect">
            <a:avLst/>
          </a:prstGeom>
          <a:noFill/>
        </p:spPr>
        <p:txBody>
          <a:bodyPr wrap="square" rtlCol="0">
            <a:spAutoFit/>
          </a:bodyPr>
          <a:lstStyle/>
          <a:p>
            <a:pPr algn="r"/>
            <a:r>
              <a:rPr lang="nl-NL" sz="3600" b="1" dirty="0" smtClean="0">
                <a:solidFill>
                  <a:srgbClr val="E1E1E1"/>
                </a:solidFill>
                <a:latin typeface="Roboto Slab" charset="0"/>
                <a:ea typeface="Roboto Slab" charset="0"/>
                <a:cs typeface="Roboto Slab" charset="0"/>
              </a:rPr>
              <a:t>Method</a:t>
            </a:r>
            <a:endParaRPr lang="nl-NL" sz="3600" b="1" dirty="0">
              <a:solidFill>
                <a:srgbClr val="E1E1E1"/>
              </a:solidFill>
              <a:latin typeface="Roboto Slab" charset="0"/>
              <a:ea typeface="Roboto Slab" charset="0"/>
              <a:cs typeface="Roboto Slab" charset="0"/>
            </a:endParaRPr>
          </a:p>
        </p:txBody>
      </p:sp>
      <p:sp>
        <p:nvSpPr>
          <p:cNvPr id="13" name="Tekstvak 12"/>
          <p:cNvSpPr txBox="1"/>
          <p:nvPr/>
        </p:nvSpPr>
        <p:spPr>
          <a:xfrm>
            <a:off x="1162957" y="275440"/>
            <a:ext cx="6364514" cy="369332"/>
          </a:xfrm>
          <a:prstGeom prst="rect">
            <a:avLst/>
          </a:prstGeom>
          <a:noFill/>
        </p:spPr>
        <p:txBody>
          <a:bodyPr wrap="square" rtlCol="0">
            <a:spAutoFit/>
          </a:bodyPr>
          <a:lstStyle/>
          <a:p>
            <a:pPr marL="342900" indent="-342900">
              <a:buFont typeface="Arial" charset="0"/>
              <a:buChar char="•"/>
            </a:pPr>
            <a:r>
              <a:rPr lang="nl-NL" dirty="0">
                <a:solidFill>
                  <a:srgbClr val="2AAAD9"/>
                </a:solidFill>
                <a:latin typeface="Roboto Slab" charset="0"/>
                <a:ea typeface="Roboto Slab" charset="0"/>
                <a:cs typeface="Roboto Slab" charset="0"/>
              </a:rPr>
              <a:t>Centraal bureau voor de Statistiek</a:t>
            </a:r>
          </a:p>
        </p:txBody>
      </p:sp>
      <p:sp>
        <p:nvSpPr>
          <p:cNvPr id="15" name="Tekstvak 14"/>
          <p:cNvSpPr txBox="1"/>
          <p:nvPr/>
        </p:nvSpPr>
        <p:spPr>
          <a:xfrm>
            <a:off x="1159329" y="-751114"/>
            <a:ext cx="184731" cy="369332"/>
          </a:xfrm>
          <a:prstGeom prst="rect">
            <a:avLst/>
          </a:prstGeom>
          <a:noFill/>
        </p:spPr>
        <p:txBody>
          <a:bodyPr wrap="none" rtlCol="0">
            <a:spAutoFit/>
          </a:bodyPr>
          <a:lstStyle/>
          <a:p>
            <a:endParaRPr lang="nl-NL" dirty="0"/>
          </a:p>
        </p:txBody>
      </p:sp>
      <p:sp>
        <p:nvSpPr>
          <p:cNvPr id="11" name="textruta 10">
            <a:extLst>
              <a:ext uri="{FF2B5EF4-FFF2-40B4-BE49-F238E27FC236}">
                <a16:creationId xmlns="" xmlns:a16="http://schemas.microsoft.com/office/drawing/2014/main" id="{AD3E3B67-63AE-47F6-834D-BAF93BDE1D3F}"/>
              </a:ext>
            </a:extLst>
          </p:cNvPr>
          <p:cNvSpPr txBox="1"/>
          <p:nvPr/>
        </p:nvSpPr>
        <p:spPr>
          <a:xfrm>
            <a:off x="1545997" y="1231540"/>
            <a:ext cx="9172803" cy="4216539"/>
          </a:xfrm>
          <a:prstGeom prst="rect">
            <a:avLst/>
          </a:prstGeom>
          <a:noFill/>
        </p:spPr>
        <p:txBody>
          <a:bodyPr wrap="square" rtlCol="0">
            <a:spAutoFit/>
          </a:bodyPr>
          <a:lstStyle/>
          <a:p>
            <a:pPr algn="ctr"/>
            <a:r>
              <a:rPr lang="en-GB" sz="3200" b="1" dirty="0">
                <a:latin typeface="Roboto Slab" pitchFamily="2" charset="0"/>
                <a:ea typeface="Roboto Slab" pitchFamily="2" charset="0"/>
              </a:rPr>
              <a:t>Machine learning within the </a:t>
            </a:r>
            <a:r>
              <a:rPr lang="en-GB" sz="3200" b="1" dirty="0" smtClean="0">
                <a:latin typeface="Roboto Slab" pitchFamily="2" charset="0"/>
                <a:ea typeface="Roboto Slab" pitchFamily="2" charset="0"/>
              </a:rPr>
              <a:t>project: </a:t>
            </a:r>
            <a:endParaRPr lang="en-GB" sz="3200" b="1" dirty="0">
              <a:latin typeface="Roboto Slab" pitchFamily="2" charset="0"/>
              <a:ea typeface="Roboto Slab" pitchFamily="2" charset="0"/>
            </a:endParaRPr>
          </a:p>
          <a:p>
            <a:pPr algn="ctr"/>
            <a:endParaRPr lang="en-GB" sz="2000" dirty="0">
              <a:latin typeface="Roboto Slab" pitchFamily="2" charset="0"/>
              <a:ea typeface="Roboto Slab" pitchFamily="2" charset="0"/>
            </a:endParaRPr>
          </a:p>
          <a:p>
            <a:pPr algn="ctr"/>
            <a:endParaRPr lang="en-GB" sz="2000" dirty="0">
              <a:latin typeface="Roboto Slab" pitchFamily="2" charset="0"/>
              <a:ea typeface="Roboto Slab" pitchFamily="2" charset="0"/>
            </a:endParaRPr>
          </a:p>
          <a:p>
            <a:pPr algn="ctr"/>
            <a:r>
              <a:rPr lang="en-GB" sz="2800" dirty="0" smtClean="0">
                <a:latin typeface="Roboto Slab" pitchFamily="2" charset="0"/>
                <a:ea typeface="Roboto Slab" pitchFamily="2" charset="0"/>
              </a:rPr>
              <a:t>Decision trees</a:t>
            </a:r>
          </a:p>
          <a:p>
            <a:pPr algn="ctr"/>
            <a:r>
              <a:rPr lang="en-GB" sz="2800" dirty="0" smtClean="0">
                <a:latin typeface="Roboto Slab" pitchFamily="2" charset="0"/>
                <a:ea typeface="Roboto Slab" pitchFamily="2" charset="0"/>
              </a:rPr>
              <a:t> </a:t>
            </a:r>
            <a:r>
              <a:rPr lang="en-GB" sz="2400" dirty="0">
                <a:latin typeface="Roboto Slab" pitchFamily="2" charset="0"/>
                <a:ea typeface="Roboto Slab" pitchFamily="2" charset="0"/>
              </a:rPr>
              <a:t>B</a:t>
            </a:r>
            <a:r>
              <a:rPr lang="en-GB" sz="2400" dirty="0" smtClean="0">
                <a:latin typeface="Roboto Slab" pitchFamily="2" charset="0"/>
                <a:ea typeface="Roboto Slab" pitchFamily="2" charset="0"/>
              </a:rPr>
              <a:t>ootstrap aggregating (Bagging) </a:t>
            </a:r>
            <a:endParaRPr lang="en-GB" sz="1800" dirty="0" smtClean="0">
              <a:latin typeface="Roboto Slab" pitchFamily="2" charset="0"/>
              <a:ea typeface="Roboto Slab" pitchFamily="2" charset="0"/>
            </a:endParaRPr>
          </a:p>
          <a:p>
            <a:pPr algn="ctr"/>
            <a:endParaRPr lang="en-GB" sz="2000" dirty="0">
              <a:latin typeface="Roboto Slab" pitchFamily="2" charset="0"/>
              <a:ea typeface="Roboto Slab" pitchFamily="2" charset="0"/>
            </a:endParaRPr>
          </a:p>
          <a:p>
            <a:pPr algn="ctr"/>
            <a:endParaRPr lang="en-GB" sz="2000" dirty="0" smtClean="0">
              <a:latin typeface="Roboto Slab" pitchFamily="2" charset="0"/>
              <a:ea typeface="Roboto Slab" pitchFamily="2" charset="0"/>
            </a:endParaRPr>
          </a:p>
          <a:p>
            <a:pPr algn="ctr"/>
            <a:r>
              <a:rPr lang="en-GB" sz="2800" dirty="0">
                <a:latin typeface="Roboto Slab" pitchFamily="2" charset="0"/>
                <a:ea typeface="Roboto Slab" pitchFamily="2" charset="0"/>
              </a:rPr>
              <a:t>Dimensionality </a:t>
            </a:r>
            <a:r>
              <a:rPr lang="en-GB" sz="2800" dirty="0" smtClean="0">
                <a:latin typeface="Roboto Slab" pitchFamily="2" charset="0"/>
                <a:ea typeface="Roboto Slab" pitchFamily="2" charset="0"/>
              </a:rPr>
              <a:t>reduction</a:t>
            </a:r>
            <a:endParaRPr lang="en-GB" sz="2800" dirty="0">
              <a:latin typeface="Roboto Slab" pitchFamily="2" charset="0"/>
              <a:ea typeface="Roboto Slab" pitchFamily="2" charset="0"/>
            </a:endParaRPr>
          </a:p>
          <a:p>
            <a:pPr algn="ctr"/>
            <a:r>
              <a:rPr lang="en-GB" sz="2400" dirty="0" smtClean="0">
                <a:latin typeface="Roboto Slab" pitchFamily="2" charset="0"/>
                <a:ea typeface="Roboto Slab" pitchFamily="2" charset="0"/>
              </a:rPr>
              <a:t>PCA (Our focus)</a:t>
            </a:r>
          </a:p>
          <a:p>
            <a:pPr algn="ctr"/>
            <a:r>
              <a:rPr lang="en-GB" sz="2400" dirty="0" smtClean="0">
                <a:latin typeface="Roboto Slab" pitchFamily="2" charset="0"/>
                <a:ea typeface="Roboto Slab" pitchFamily="2" charset="0"/>
              </a:rPr>
              <a:t>T-SNE (Our focus)</a:t>
            </a:r>
          </a:p>
          <a:p>
            <a:pPr algn="ctr"/>
            <a:r>
              <a:rPr lang="en-GB" sz="2400" dirty="0" smtClean="0">
                <a:latin typeface="Roboto Slab" pitchFamily="2" charset="0"/>
                <a:ea typeface="Roboto Slab" pitchFamily="2" charset="0"/>
              </a:rPr>
              <a:t>Auto- encoders</a:t>
            </a:r>
            <a:endParaRPr lang="en-GB" sz="2400" dirty="0">
              <a:latin typeface="Roboto Slab" pitchFamily="2" charset="0"/>
              <a:ea typeface="Roboto Slab" pitchFamily="2" charset="0"/>
            </a:endParaRPr>
          </a:p>
        </p:txBody>
      </p:sp>
    </p:spTree>
    <p:extLst>
      <p:ext uri="{BB962C8B-B14F-4D97-AF65-F5344CB8AC3E}">
        <p14:creationId xmlns:p14="http://schemas.microsoft.com/office/powerpoint/2010/main" val="18559459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0" y="0"/>
            <a:ext cx="12192000" cy="6858000"/>
          </a:xfrm>
          <a:prstGeom prst="rect">
            <a:avLst/>
          </a:prstGeom>
          <a:solidFill>
            <a:srgbClr val="271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p:cNvSpPr/>
          <p:nvPr/>
        </p:nvSpPr>
        <p:spPr>
          <a:xfrm>
            <a:off x="0" y="1469571"/>
            <a:ext cx="12192000" cy="4278086"/>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530087" y="1469571"/>
            <a:ext cx="11131826" cy="4278086"/>
          </a:xfrm>
          <a:prstGeom prst="rect">
            <a:avLst/>
          </a:prstGeom>
          <a:solidFill>
            <a:srgbClr val="F4F4F4"/>
          </a:solidFill>
          <a:ln>
            <a:noFill/>
          </a:ln>
          <a:effectLst>
            <a:glow rad="355600">
              <a:schemeClr val="tx1">
                <a:alpha val="4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effectLst>
                <a:glow rad="101600">
                  <a:schemeClr val="tx1">
                    <a:alpha val="60000"/>
                  </a:schemeClr>
                </a:glow>
              </a:effectLst>
              <a:latin typeface="Roboto Slab" pitchFamily="2" charset="0"/>
              <a:ea typeface="Roboto Slab" pitchFamily="2" charset="0"/>
            </a:endParaRPr>
          </a:p>
        </p:txBody>
      </p:sp>
      <p:sp>
        <p:nvSpPr>
          <p:cNvPr id="8" name="Rechthoek 7"/>
          <p:cNvSpPr/>
          <p:nvPr/>
        </p:nvSpPr>
        <p:spPr>
          <a:xfrm>
            <a:off x="530087" y="780452"/>
            <a:ext cx="11131826" cy="1219517"/>
          </a:xfrm>
          <a:prstGeom prst="rect">
            <a:avLst/>
          </a:prstGeom>
          <a:solidFill>
            <a:srgbClr val="F4F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1" dirty="0">
              <a:effectLst>
                <a:glow rad="101600">
                  <a:schemeClr val="tx1">
                    <a:alpha val="60000"/>
                  </a:schemeClr>
                </a:glow>
              </a:effectLst>
              <a:latin typeface="Roboto Slab" pitchFamily="2" charset="0"/>
              <a:ea typeface="Roboto Slab" pitchFamily="2" charset="0"/>
            </a:endParaRPr>
          </a:p>
        </p:txBody>
      </p:sp>
      <p:sp>
        <p:nvSpPr>
          <p:cNvPr id="9" name="Rechthoek 8"/>
          <p:cNvSpPr/>
          <p:nvPr/>
        </p:nvSpPr>
        <p:spPr>
          <a:xfrm>
            <a:off x="530087" y="5382126"/>
            <a:ext cx="11131826" cy="898072"/>
          </a:xfrm>
          <a:prstGeom prst="rect">
            <a:avLst/>
          </a:prstGeom>
          <a:solidFill>
            <a:srgbClr val="F4F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effectLst>
                <a:glow rad="101600">
                  <a:schemeClr val="tx1">
                    <a:alpha val="60000"/>
                  </a:schemeClr>
                </a:glow>
              </a:effectLst>
            </a:endParaRPr>
          </a:p>
        </p:txBody>
      </p:sp>
      <p:pic>
        <p:nvPicPr>
          <p:cNvPr id="10" name="Afbeelding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87" y="134121"/>
            <a:ext cx="586556" cy="586556"/>
          </a:xfrm>
          <a:prstGeom prst="rect">
            <a:avLst/>
          </a:prstGeom>
        </p:spPr>
      </p:pic>
      <p:sp>
        <p:nvSpPr>
          <p:cNvPr id="12" name="Tekstvak 11"/>
          <p:cNvSpPr txBox="1"/>
          <p:nvPr/>
        </p:nvSpPr>
        <p:spPr>
          <a:xfrm>
            <a:off x="6743700" y="134121"/>
            <a:ext cx="4800600" cy="646331"/>
          </a:xfrm>
          <a:prstGeom prst="rect">
            <a:avLst/>
          </a:prstGeom>
          <a:noFill/>
        </p:spPr>
        <p:txBody>
          <a:bodyPr wrap="square" rtlCol="0">
            <a:spAutoFit/>
          </a:bodyPr>
          <a:lstStyle/>
          <a:p>
            <a:pPr algn="r"/>
            <a:r>
              <a:rPr lang="nl-NL" sz="3600" b="1" dirty="0" smtClean="0">
                <a:solidFill>
                  <a:srgbClr val="E1E1E1"/>
                </a:solidFill>
                <a:latin typeface="Roboto Slab" charset="0"/>
                <a:ea typeface="Roboto Slab" charset="0"/>
                <a:cs typeface="Roboto Slab" charset="0"/>
              </a:rPr>
              <a:t>Method</a:t>
            </a:r>
            <a:endParaRPr lang="nl-NL" sz="3600" b="1" dirty="0">
              <a:solidFill>
                <a:srgbClr val="E1E1E1"/>
              </a:solidFill>
              <a:latin typeface="Roboto Slab" charset="0"/>
              <a:ea typeface="Roboto Slab" charset="0"/>
              <a:cs typeface="Roboto Slab" charset="0"/>
            </a:endParaRPr>
          </a:p>
        </p:txBody>
      </p:sp>
      <p:sp>
        <p:nvSpPr>
          <p:cNvPr id="13" name="Tekstvak 12"/>
          <p:cNvSpPr txBox="1"/>
          <p:nvPr/>
        </p:nvSpPr>
        <p:spPr>
          <a:xfrm>
            <a:off x="1162957" y="275440"/>
            <a:ext cx="6364514" cy="369332"/>
          </a:xfrm>
          <a:prstGeom prst="rect">
            <a:avLst/>
          </a:prstGeom>
          <a:noFill/>
        </p:spPr>
        <p:txBody>
          <a:bodyPr wrap="square" rtlCol="0">
            <a:spAutoFit/>
          </a:bodyPr>
          <a:lstStyle/>
          <a:p>
            <a:pPr marL="342900" indent="-342900">
              <a:buFont typeface="Arial" charset="0"/>
              <a:buChar char="•"/>
            </a:pPr>
            <a:r>
              <a:rPr lang="nl-NL" dirty="0">
                <a:solidFill>
                  <a:srgbClr val="2AAAD9"/>
                </a:solidFill>
                <a:latin typeface="Roboto Slab" charset="0"/>
                <a:ea typeface="Roboto Slab" charset="0"/>
                <a:cs typeface="Roboto Slab" charset="0"/>
              </a:rPr>
              <a:t>Centraal bureau voor de Statistiek</a:t>
            </a:r>
          </a:p>
        </p:txBody>
      </p:sp>
      <p:sp>
        <p:nvSpPr>
          <p:cNvPr id="15" name="Tekstvak 14"/>
          <p:cNvSpPr txBox="1"/>
          <p:nvPr/>
        </p:nvSpPr>
        <p:spPr>
          <a:xfrm>
            <a:off x="1159329" y="-751114"/>
            <a:ext cx="184731" cy="369332"/>
          </a:xfrm>
          <a:prstGeom prst="rect">
            <a:avLst/>
          </a:prstGeom>
          <a:noFill/>
        </p:spPr>
        <p:txBody>
          <a:bodyPr wrap="none" rtlCol="0">
            <a:spAutoFit/>
          </a:bodyPr>
          <a:lstStyle/>
          <a:p>
            <a:endParaRPr lang="nl-NL" dirty="0"/>
          </a:p>
        </p:txBody>
      </p:sp>
      <p:sp>
        <p:nvSpPr>
          <p:cNvPr id="11" name="textruta 10">
            <a:extLst>
              <a:ext uri="{FF2B5EF4-FFF2-40B4-BE49-F238E27FC236}">
                <a16:creationId xmlns="" xmlns:a16="http://schemas.microsoft.com/office/drawing/2014/main" id="{AD3E3B67-63AE-47F6-834D-BAF93BDE1D3F}"/>
              </a:ext>
            </a:extLst>
          </p:cNvPr>
          <p:cNvSpPr txBox="1"/>
          <p:nvPr/>
        </p:nvSpPr>
        <p:spPr>
          <a:xfrm>
            <a:off x="1509598" y="2604692"/>
            <a:ext cx="9172803" cy="2554545"/>
          </a:xfrm>
          <a:prstGeom prst="rect">
            <a:avLst/>
          </a:prstGeom>
          <a:noFill/>
        </p:spPr>
        <p:txBody>
          <a:bodyPr wrap="square" rtlCol="0">
            <a:spAutoFit/>
          </a:bodyPr>
          <a:lstStyle/>
          <a:p>
            <a:pPr algn="ctr"/>
            <a:r>
              <a:rPr lang="en-GB" sz="3200" b="1" dirty="0" smtClean="0">
                <a:latin typeface="Roboto Slab" pitchFamily="2" charset="0"/>
                <a:ea typeface="Roboto Slab" pitchFamily="2" charset="0"/>
              </a:rPr>
              <a:t>Dimensionality reduction</a:t>
            </a:r>
            <a:endParaRPr lang="en-GB" sz="3200" b="1" dirty="0">
              <a:latin typeface="Roboto Slab" pitchFamily="2" charset="0"/>
              <a:ea typeface="Roboto Slab" pitchFamily="2" charset="0"/>
            </a:endParaRPr>
          </a:p>
          <a:p>
            <a:pPr algn="ctr"/>
            <a:endParaRPr lang="en-GB" sz="2000" dirty="0">
              <a:latin typeface="Roboto Slab" pitchFamily="2" charset="0"/>
              <a:ea typeface="Roboto Slab" pitchFamily="2" charset="0"/>
            </a:endParaRPr>
          </a:p>
          <a:p>
            <a:pPr algn="ctr"/>
            <a:endParaRPr lang="en-GB" sz="2000" dirty="0" smtClean="0">
              <a:latin typeface="Roboto Slab" pitchFamily="2" charset="0"/>
              <a:ea typeface="Roboto Slab" pitchFamily="2" charset="0"/>
            </a:endParaRPr>
          </a:p>
          <a:p>
            <a:pPr algn="ctr"/>
            <a:r>
              <a:rPr lang="en-GB" sz="2800" dirty="0" smtClean="0">
                <a:latin typeface="Roboto Slab" pitchFamily="2" charset="0"/>
                <a:ea typeface="Roboto Slab" pitchFamily="2" charset="0"/>
              </a:rPr>
              <a:t>Feature extraction and Feature elimination</a:t>
            </a:r>
          </a:p>
          <a:p>
            <a:pPr algn="ctr"/>
            <a:endParaRPr lang="en-GB" sz="2000" dirty="0">
              <a:latin typeface="Roboto Slab" pitchFamily="2" charset="0"/>
              <a:ea typeface="Roboto Slab" pitchFamily="2" charset="0"/>
            </a:endParaRPr>
          </a:p>
          <a:p>
            <a:pPr algn="ctr"/>
            <a:endParaRPr lang="en-GB" sz="2000" dirty="0">
              <a:latin typeface="Roboto Slab" pitchFamily="2" charset="0"/>
              <a:ea typeface="Roboto Slab" pitchFamily="2" charset="0"/>
            </a:endParaRPr>
          </a:p>
          <a:p>
            <a:pPr algn="ctr"/>
            <a:endParaRPr lang="en-GB" sz="2000" dirty="0">
              <a:latin typeface="Roboto Slab" pitchFamily="2" charset="0"/>
              <a:ea typeface="Roboto Slab" pitchFamily="2" charset="0"/>
            </a:endParaRPr>
          </a:p>
        </p:txBody>
      </p:sp>
      <p:sp>
        <p:nvSpPr>
          <p:cNvPr id="2" name="TextBox 1"/>
          <p:cNvSpPr txBox="1"/>
          <p:nvPr/>
        </p:nvSpPr>
        <p:spPr>
          <a:xfrm>
            <a:off x="823365" y="861996"/>
            <a:ext cx="4710896" cy="923330"/>
          </a:xfrm>
          <a:prstGeom prst="rect">
            <a:avLst/>
          </a:prstGeom>
          <a:noFill/>
        </p:spPr>
        <p:txBody>
          <a:bodyPr wrap="square" rtlCol="0">
            <a:spAutoFit/>
          </a:bodyPr>
          <a:lstStyle/>
          <a:p>
            <a:r>
              <a:rPr lang="en-US" sz="4000" b="1" dirty="0">
                <a:latin typeface="Roboto Slab" charset="0"/>
                <a:ea typeface="Roboto Slab" charset="0"/>
                <a:cs typeface="Roboto Slab" charset="0"/>
              </a:rPr>
              <a:t>Data Science™</a:t>
            </a:r>
            <a:endParaRPr lang="en-US" sz="4000" dirty="0">
              <a:latin typeface="Roboto Slab" charset="0"/>
              <a:ea typeface="Roboto Slab" charset="0"/>
              <a:cs typeface="Roboto Slab" charset="0"/>
            </a:endParaRPr>
          </a:p>
          <a:p>
            <a:endParaRPr lang="en-US" dirty="0"/>
          </a:p>
        </p:txBody>
      </p:sp>
    </p:spTree>
    <p:extLst>
      <p:ext uri="{BB962C8B-B14F-4D97-AF65-F5344CB8AC3E}">
        <p14:creationId xmlns:p14="http://schemas.microsoft.com/office/powerpoint/2010/main" val="27797673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0" y="0"/>
            <a:ext cx="12192000" cy="6858000"/>
          </a:xfrm>
          <a:prstGeom prst="rect">
            <a:avLst/>
          </a:prstGeom>
          <a:solidFill>
            <a:srgbClr val="271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p:cNvSpPr/>
          <p:nvPr/>
        </p:nvSpPr>
        <p:spPr>
          <a:xfrm>
            <a:off x="0" y="1469571"/>
            <a:ext cx="12192000" cy="4278086"/>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530087" y="1469571"/>
            <a:ext cx="11131826" cy="4278086"/>
          </a:xfrm>
          <a:prstGeom prst="rect">
            <a:avLst/>
          </a:prstGeom>
          <a:solidFill>
            <a:srgbClr val="F4F4F4"/>
          </a:solidFill>
          <a:ln>
            <a:noFill/>
          </a:ln>
          <a:effectLst>
            <a:glow rad="355600">
              <a:schemeClr val="tx1">
                <a:alpha val="4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effectLst>
                <a:glow rad="101600">
                  <a:schemeClr val="tx1">
                    <a:alpha val="60000"/>
                  </a:schemeClr>
                </a:glow>
              </a:effectLst>
              <a:latin typeface="Roboto Slab" pitchFamily="2" charset="0"/>
              <a:ea typeface="Roboto Slab" pitchFamily="2" charset="0"/>
            </a:endParaRPr>
          </a:p>
        </p:txBody>
      </p:sp>
      <p:sp>
        <p:nvSpPr>
          <p:cNvPr id="8" name="Rechthoek 7"/>
          <p:cNvSpPr/>
          <p:nvPr/>
        </p:nvSpPr>
        <p:spPr>
          <a:xfrm>
            <a:off x="530087" y="780452"/>
            <a:ext cx="11131826" cy="1219517"/>
          </a:xfrm>
          <a:prstGeom prst="rect">
            <a:avLst/>
          </a:prstGeom>
          <a:solidFill>
            <a:srgbClr val="F4F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1" dirty="0">
              <a:effectLst>
                <a:glow rad="101600">
                  <a:schemeClr val="tx1">
                    <a:alpha val="60000"/>
                  </a:schemeClr>
                </a:glow>
              </a:effectLst>
              <a:latin typeface="Roboto Slab" pitchFamily="2" charset="0"/>
              <a:ea typeface="Roboto Slab" pitchFamily="2" charset="0"/>
            </a:endParaRPr>
          </a:p>
        </p:txBody>
      </p:sp>
      <p:sp>
        <p:nvSpPr>
          <p:cNvPr id="9" name="Rechthoek 8"/>
          <p:cNvSpPr/>
          <p:nvPr/>
        </p:nvSpPr>
        <p:spPr>
          <a:xfrm>
            <a:off x="530087" y="5382126"/>
            <a:ext cx="11131826" cy="898072"/>
          </a:xfrm>
          <a:prstGeom prst="rect">
            <a:avLst/>
          </a:prstGeom>
          <a:solidFill>
            <a:srgbClr val="F4F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effectLst>
                <a:glow rad="101600">
                  <a:schemeClr val="tx1">
                    <a:alpha val="60000"/>
                  </a:schemeClr>
                </a:glow>
              </a:effectLst>
            </a:endParaRPr>
          </a:p>
        </p:txBody>
      </p:sp>
      <p:pic>
        <p:nvPicPr>
          <p:cNvPr id="10" name="Afbeelding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87" y="134121"/>
            <a:ext cx="586556" cy="586556"/>
          </a:xfrm>
          <a:prstGeom prst="rect">
            <a:avLst/>
          </a:prstGeom>
        </p:spPr>
      </p:pic>
      <p:sp>
        <p:nvSpPr>
          <p:cNvPr id="12" name="Tekstvak 11"/>
          <p:cNvSpPr txBox="1"/>
          <p:nvPr/>
        </p:nvSpPr>
        <p:spPr>
          <a:xfrm>
            <a:off x="6743700" y="134121"/>
            <a:ext cx="4800600" cy="646331"/>
          </a:xfrm>
          <a:prstGeom prst="rect">
            <a:avLst/>
          </a:prstGeom>
          <a:noFill/>
        </p:spPr>
        <p:txBody>
          <a:bodyPr wrap="square" rtlCol="0">
            <a:spAutoFit/>
          </a:bodyPr>
          <a:lstStyle/>
          <a:p>
            <a:pPr algn="r"/>
            <a:r>
              <a:rPr lang="nl-NL" sz="3600" b="1" dirty="0" smtClean="0">
                <a:solidFill>
                  <a:srgbClr val="E1E1E1"/>
                </a:solidFill>
                <a:latin typeface="Roboto Slab" charset="0"/>
                <a:ea typeface="Roboto Slab" charset="0"/>
                <a:cs typeface="Roboto Slab" charset="0"/>
              </a:rPr>
              <a:t>Method</a:t>
            </a:r>
            <a:endParaRPr lang="nl-NL" sz="3600" b="1" dirty="0">
              <a:solidFill>
                <a:srgbClr val="E1E1E1"/>
              </a:solidFill>
              <a:latin typeface="Roboto Slab" charset="0"/>
              <a:ea typeface="Roboto Slab" charset="0"/>
              <a:cs typeface="Roboto Slab" charset="0"/>
            </a:endParaRPr>
          </a:p>
        </p:txBody>
      </p:sp>
      <p:sp>
        <p:nvSpPr>
          <p:cNvPr id="13" name="Tekstvak 12"/>
          <p:cNvSpPr txBox="1"/>
          <p:nvPr/>
        </p:nvSpPr>
        <p:spPr>
          <a:xfrm>
            <a:off x="1162957" y="275440"/>
            <a:ext cx="6364514" cy="369332"/>
          </a:xfrm>
          <a:prstGeom prst="rect">
            <a:avLst/>
          </a:prstGeom>
          <a:noFill/>
        </p:spPr>
        <p:txBody>
          <a:bodyPr wrap="square" rtlCol="0">
            <a:spAutoFit/>
          </a:bodyPr>
          <a:lstStyle/>
          <a:p>
            <a:pPr marL="342900" indent="-342900">
              <a:buFont typeface="Arial" charset="0"/>
              <a:buChar char="•"/>
            </a:pPr>
            <a:r>
              <a:rPr lang="nl-NL" dirty="0">
                <a:solidFill>
                  <a:srgbClr val="2AAAD9"/>
                </a:solidFill>
                <a:latin typeface="Roboto Slab" charset="0"/>
                <a:ea typeface="Roboto Slab" charset="0"/>
                <a:cs typeface="Roboto Slab" charset="0"/>
              </a:rPr>
              <a:t>Centraal bureau voor de Statistiek</a:t>
            </a:r>
          </a:p>
        </p:txBody>
      </p:sp>
      <p:sp>
        <p:nvSpPr>
          <p:cNvPr id="15" name="Tekstvak 14"/>
          <p:cNvSpPr txBox="1"/>
          <p:nvPr/>
        </p:nvSpPr>
        <p:spPr>
          <a:xfrm>
            <a:off x="1159329" y="-751114"/>
            <a:ext cx="184731" cy="369332"/>
          </a:xfrm>
          <a:prstGeom prst="rect">
            <a:avLst/>
          </a:prstGeom>
          <a:noFill/>
        </p:spPr>
        <p:txBody>
          <a:bodyPr wrap="none" rtlCol="0">
            <a:spAutoFit/>
          </a:bodyPr>
          <a:lstStyle/>
          <a:p>
            <a:endParaRPr lang="nl-NL" dirty="0"/>
          </a:p>
        </p:txBody>
      </p:sp>
      <p:sp>
        <p:nvSpPr>
          <p:cNvPr id="11" name="textruta 10">
            <a:extLst>
              <a:ext uri="{FF2B5EF4-FFF2-40B4-BE49-F238E27FC236}">
                <a16:creationId xmlns="" xmlns:a16="http://schemas.microsoft.com/office/drawing/2014/main" id="{AD3E3B67-63AE-47F6-834D-BAF93BDE1D3F}"/>
              </a:ext>
            </a:extLst>
          </p:cNvPr>
          <p:cNvSpPr txBox="1"/>
          <p:nvPr/>
        </p:nvSpPr>
        <p:spPr>
          <a:xfrm>
            <a:off x="1509598" y="1999969"/>
            <a:ext cx="9172803" cy="2369880"/>
          </a:xfrm>
          <a:prstGeom prst="rect">
            <a:avLst/>
          </a:prstGeom>
          <a:noFill/>
        </p:spPr>
        <p:txBody>
          <a:bodyPr wrap="square" rtlCol="0">
            <a:spAutoFit/>
          </a:bodyPr>
          <a:lstStyle/>
          <a:p>
            <a:pPr algn="ctr"/>
            <a:r>
              <a:rPr lang="en-GB" sz="2800" b="1" dirty="0" smtClean="0">
                <a:latin typeface="Roboto Slab" pitchFamily="2" charset="0"/>
                <a:ea typeface="Roboto Slab" pitchFamily="2" charset="0"/>
              </a:rPr>
              <a:t>Feature selection</a:t>
            </a:r>
            <a:endParaRPr lang="en-GB" sz="2800" b="1" dirty="0">
              <a:latin typeface="Roboto Slab" pitchFamily="2" charset="0"/>
              <a:ea typeface="Roboto Slab" pitchFamily="2" charset="0"/>
            </a:endParaRPr>
          </a:p>
          <a:p>
            <a:pPr algn="ctr"/>
            <a:endParaRPr lang="en-GB" sz="2000" dirty="0">
              <a:latin typeface="Roboto Slab" pitchFamily="2" charset="0"/>
              <a:ea typeface="Roboto Slab" pitchFamily="2" charset="0"/>
            </a:endParaRPr>
          </a:p>
          <a:p>
            <a:pPr algn="ctr"/>
            <a:endParaRPr lang="en-GB" sz="2000" dirty="0" smtClean="0">
              <a:latin typeface="Roboto Slab" charset="0"/>
              <a:ea typeface="Roboto Slab" charset="0"/>
              <a:cs typeface="Roboto Slab" charset="0"/>
            </a:endParaRPr>
          </a:p>
          <a:p>
            <a:pPr algn="ctr"/>
            <a:r>
              <a:rPr lang="en-GB" sz="2000" dirty="0" smtClean="0">
                <a:latin typeface="Roboto Slab" charset="0"/>
                <a:ea typeface="Roboto Slab" charset="0"/>
                <a:cs typeface="Roboto Slab" charset="0"/>
              </a:rPr>
              <a:t>“Feature </a:t>
            </a:r>
            <a:r>
              <a:rPr lang="en-GB" sz="2000" dirty="0">
                <a:latin typeface="Roboto Slab" charset="0"/>
                <a:ea typeface="Roboto Slab" charset="0"/>
                <a:cs typeface="Roboto Slab" charset="0"/>
              </a:rPr>
              <a:t>selection is for filtering irrelevant or redundant features from your dataset. The key difference between feature selection and extraction is that feature selection keeps a subset of the original features while feature extraction creates brand new ones</a:t>
            </a:r>
            <a:r>
              <a:rPr lang="en-GB" sz="2000" dirty="0" smtClean="0">
                <a:latin typeface="Roboto Slab" charset="0"/>
                <a:ea typeface="Roboto Slab" charset="0"/>
                <a:cs typeface="Roboto Slab" charset="0"/>
              </a:rPr>
              <a:t>.”</a:t>
            </a:r>
            <a:endParaRPr lang="en-GB" sz="2000" dirty="0">
              <a:latin typeface="Roboto Slab" charset="0"/>
              <a:ea typeface="Roboto Slab" charset="0"/>
              <a:cs typeface="Roboto Slab" charset="0"/>
            </a:endParaRPr>
          </a:p>
        </p:txBody>
      </p:sp>
    </p:spTree>
    <p:extLst>
      <p:ext uri="{BB962C8B-B14F-4D97-AF65-F5344CB8AC3E}">
        <p14:creationId xmlns:p14="http://schemas.microsoft.com/office/powerpoint/2010/main" val="18549466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0" y="0"/>
            <a:ext cx="12192000" cy="6858000"/>
          </a:xfrm>
          <a:prstGeom prst="rect">
            <a:avLst/>
          </a:prstGeom>
          <a:solidFill>
            <a:srgbClr val="271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p:cNvSpPr/>
          <p:nvPr/>
        </p:nvSpPr>
        <p:spPr>
          <a:xfrm>
            <a:off x="0" y="1469571"/>
            <a:ext cx="12192000" cy="4278086"/>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530087" y="1469571"/>
            <a:ext cx="11131826" cy="4278086"/>
          </a:xfrm>
          <a:prstGeom prst="rect">
            <a:avLst/>
          </a:prstGeom>
          <a:solidFill>
            <a:srgbClr val="F4F4F4"/>
          </a:solidFill>
          <a:ln>
            <a:noFill/>
          </a:ln>
          <a:effectLst>
            <a:glow rad="355600">
              <a:schemeClr val="tx1">
                <a:alpha val="4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effectLst>
                <a:glow rad="101600">
                  <a:schemeClr val="tx1">
                    <a:alpha val="60000"/>
                  </a:schemeClr>
                </a:glow>
              </a:effectLst>
              <a:latin typeface="Roboto Slab" pitchFamily="2" charset="0"/>
              <a:ea typeface="Roboto Slab" pitchFamily="2" charset="0"/>
            </a:endParaRPr>
          </a:p>
        </p:txBody>
      </p:sp>
      <p:sp>
        <p:nvSpPr>
          <p:cNvPr id="8" name="Rechthoek 7"/>
          <p:cNvSpPr/>
          <p:nvPr/>
        </p:nvSpPr>
        <p:spPr>
          <a:xfrm>
            <a:off x="530087" y="780452"/>
            <a:ext cx="11131826" cy="1219517"/>
          </a:xfrm>
          <a:prstGeom prst="rect">
            <a:avLst/>
          </a:prstGeom>
          <a:solidFill>
            <a:srgbClr val="F4F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1" dirty="0">
              <a:effectLst>
                <a:glow rad="101600">
                  <a:schemeClr val="tx1">
                    <a:alpha val="60000"/>
                  </a:schemeClr>
                </a:glow>
              </a:effectLst>
              <a:latin typeface="Roboto Slab" pitchFamily="2" charset="0"/>
              <a:ea typeface="Roboto Slab" pitchFamily="2" charset="0"/>
            </a:endParaRPr>
          </a:p>
        </p:txBody>
      </p:sp>
      <p:sp>
        <p:nvSpPr>
          <p:cNvPr id="9" name="Rechthoek 8"/>
          <p:cNvSpPr/>
          <p:nvPr/>
        </p:nvSpPr>
        <p:spPr>
          <a:xfrm>
            <a:off x="530087" y="5382126"/>
            <a:ext cx="11131826" cy="898072"/>
          </a:xfrm>
          <a:prstGeom prst="rect">
            <a:avLst/>
          </a:prstGeom>
          <a:solidFill>
            <a:srgbClr val="F4F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effectLst>
                <a:glow rad="101600">
                  <a:schemeClr val="tx1">
                    <a:alpha val="60000"/>
                  </a:schemeClr>
                </a:glow>
              </a:effectLst>
            </a:endParaRPr>
          </a:p>
        </p:txBody>
      </p:sp>
      <p:pic>
        <p:nvPicPr>
          <p:cNvPr id="10" name="Afbeelding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87" y="134121"/>
            <a:ext cx="586556" cy="586556"/>
          </a:xfrm>
          <a:prstGeom prst="rect">
            <a:avLst/>
          </a:prstGeom>
        </p:spPr>
      </p:pic>
      <p:sp>
        <p:nvSpPr>
          <p:cNvPr id="12" name="Tekstvak 11"/>
          <p:cNvSpPr txBox="1"/>
          <p:nvPr/>
        </p:nvSpPr>
        <p:spPr>
          <a:xfrm>
            <a:off x="6743700" y="134121"/>
            <a:ext cx="4800600" cy="646331"/>
          </a:xfrm>
          <a:prstGeom prst="rect">
            <a:avLst/>
          </a:prstGeom>
          <a:noFill/>
        </p:spPr>
        <p:txBody>
          <a:bodyPr wrap="square" rtlCol="0">
            <a:spAutoFit/>
          </a:bodyPr>
          <a:lstStyle/>
          <a:p>
            <a:pPr algn="r"/>
            <a:r>
              <a:rPr lang="nl-NL" sz="3600" b="1" dirty="0" smtClean="0">
                <a:solidFill>
                  <a:srgbClr val="E1E1E1"/>
                </a:solidFill>
                <a:latin typeface="Roboto Slab" charset="0"/>
                <a:ea typeface="Roboto Slab" charset="0"/>
                <a:cs typeface="Roboto Slab" charset="0"/>
              </a:rPr>
              <a:t>Method</a:t>
            </a:r>
            <a:endParaRPr lang="nl-NL" sz="3600" b="1" dirty="0">
              <a:solidFill>
                <a:srgbClr val="E1E1E1"/>
              </a:solidFill>
              <a:latin typeface="Roboto Slab" charset="0"/>
              <a:ea typeface="Roboto Slab" charset="0"/>
              <a:cs typeface="Roboto Slab" charset="0"/>
            </a:endParaRPr>
          </a:p>
        </p:txBody>
      </p:sp>
      <p:sp>
        <p:nvSpPr>
          <p:cNvPr id="13" name="Tekstvak 12"/>
          <p:cNvSpPr txBox="1"/>
          <p:nvPr/>
        </p:nvSpPr>
        <p:spPr>
          <a:xfrm>
            <a:off x="1162957" y="275440"/>
            <a:ext cx="6364514" cy="369332"/>
          </a:xfrm>
          <a:prstGeom prst="rect">
            <a:avLst/>
          </a:prstGeom>
          <a:noFill/>
        </p:spPr>
        <p:txBody>
          <a:bodyPr wrap="square" rtlCol="0">
            <a:spAutoFit/>
          </a:bodyPr>
          <a:lstStyle/>
          <a:p>
            <a:pPr marL="342900" indent="-342900">
              <a:buFont typeface="Arial" charset="0"/>
              <a:buChar char="•"/>
            </a:pPr>
            <a:r>
              <a:rPr lang="nl-NL" dirty="0">
                <a:solidFill>
                  <a:srgbClr val="2AAAD9"/>
                </a:solidFill>
                <a:latin typeface="Roboto Slab" charset="0"/>
                <a:ea typeface="Roboto Slab" charset="0"/>
                <a:cs typeface="Roboto Slab" charset="0"/>
              </a:rPr>
              <a:t>Centraal bureau voor de Statistiek</a:t>
            </a:r>
          </a:p>
        </p:txBody>
      </p:sp>
      <p:sp>
        <p:nvSpPr>
          <p:cNvPr id="15" name="Tekstvak 14"/>
          <p:cNvSpPr txBox="1"/>
          <p:nvPr/>
        </p:nvSpPr>
        <p:spPr>
          <a:xfrm>
            <a:off x="1159329" y="-751114"/>
            <a:ext cx="184731" cy="369332"/>
          </a:xfrm>
          <a:prstGeom prst="rect">
            <a:avLst/>
          </a:prstGeom>
          <a:noFill/>
        </p:spPr>
        <p:txBody>
          <a:bodyPr wrap="none" rtlCol="0">
            <a:spAutoFit/>
          </a:bodyPr>
          <a:lstStyle/>
          <a:p>
            <a:endParaRPr lang="nl-NL" dirty="0"/>
          </a:p>
        </p:txBody>
      </p:sp>
      <p:sp>
        <p:nvSpPr>
          <p:cNvPr id="11" name="textruta 10">
            <a:extLst>
              <a:ext uri="{FF2B5EF4-FFF2-40B4-BE49-F238E27FC236}">
                <a16:creationId xmlns="" xmlns:a16="http://schemas.microsoft.com/office/drawing/2014/main" id="{AD3E3B67-63AE-47F6-834D-BAF93BDE1D3F}"/>
              </a:ext>
            </a:extLst>
          </p:cNvPr>
          <p:cNvSpPr txBox="1"/>
          <p:nvPr/>
        </p:nvSpPr>
        <p:spPr>
          <a:xfrm>
            <a:off x="1545997" y="1231540"/>
            <a:ext cx="9172803" cy="461665"/>
          </a:xfrm>
          <a:prstGeom prst="rect">
            <a:avLst/>
          </a:prstGeom>
          <a:noFill/>
        </p:spPr>
        <p:txBody>
          <a:bodyPr wrap="square" rtlCol="0">
            <a:spAutoFit/>
          </a:bodyPr>
          <a:lstStyle/>
          <a:p>
            <a:pPr algn="ctr"/>
            <a:r>
              <a:rPr lang="en-GB" sz="2400" b="1" dirty="0" smtClean="0">
                <a:latin typeface="Roboto Slab" pitchFamily="2" charset="0"/>
                <a:ea typeface="Roboto Slab" pitchFamily="2" charset="0"/>
              </a:rPr>
              <a:t>Example</a:t>
            </a:r>
            <a:endParaRPr lang="en-GB" sz="2000" dirty="0">
              <a:latin typeface="Roboto Slab" pitchFamily="2" charset="0"/>
              <a:ea typeface="Roboto Slab" pitchFamily="2" charset="0"/>
            </a:endParaRPr>
          </a:p>
        </p:txBody>
      </p:sp>
      <p:graphicFrame>
        <p:nvGraphicFramePr>
          <p:cNvPr id="16" name="Tabel 15"/>
          <p:cNvGraphicFramePr>
            <a:graphicFrameLocks noGrp="1"/>
          </p:cNvGraphicFramePr>
          <p:nvPr>
            <p:extLst>
              <p:ext uri="{D42A27DB-BD31-4B8C-83A1-F6EECF244321}">
                <p14:modId xmlns:p14="http://schemas.microsoft.com/office/powerpoint/2010/main" val="1319372083"/>
              </p:ext>
            </p:extLst>
          </p:nvPr>
        </p:nvGraphicFramePr>
        <p:xfrm>
          <a:off x="975574" y="1870468"/>
          <a:ext cx="10156252" cy="2966720"/>
        </p:xfrm>
        <a:graphic>
          <a:graphicData uri="http://schemas.openxmlformats.org/drawingml/2006/table">
            <a:tbl>
              <a:tblPr firstRow="1" bandRow="1">
                <a:tableStyleId>{5940675A-B579-460E-94D1-54222C63F5DA}</a:tableStyleId>
              </a:tblPr>
              <a:tblGrid>
                <a:gridCol w="743816">
                  <a:extLst>
                    <a:ext uri="{9D8B030D-6E8A-4147-A177-3AD203B41FA5}">
                      <a16:colId xmlns="" xmlns:a16="http://schemas.microsoft.com/office/drawing/2014/main" val="20000"/>
                    </a:ext>
                  </a:extLst>
                </a:gridCol>
                <a:gridCol w="1683089">
                  <a:extLst>
                    <a:ext uri="{9D8B030D-6E8A-4147-A177-3AD203B41FA5}">
                      <a16:colId xmlns="" xmlns:a16="http://schemas.microsoft.com/office/drawing/2014/main" val="20001"/>
                    </a:ext>
                  </a:extLst>
                </a:gridCol>
                <a:gridCol w="1972538">
                  <a:extLst>
                    <a:ext uri="{9D8B030D-6E8A-4147-A177-3AD203B41FA5}">
                      <a16:colId xmlns="" xmlns:a16="http://schemas.microsoft.com/office/drawing/2014/main" val="20002"/>
                    </a:ext>
                  </a:extLst>
                </a:gridCol>
                <a:gridCol w="1661649">
                  <a:extLst>
                    <a:ext uri="{9D8B030D-6E8A-4147-A177-3AD203B41FA5}">
                      <a16:colId xmlns="" xmlns:a16="http://schemas.microsoft.com/office/drawing/2014/main" val="20003"/>
                    </a:ext>
                  </a:extLst>
                </a:gridCol>
                <a:gridCol w="2047580">
                  <a:extLst>
                    <a:ext uri="{9D8B030D-6E8A-4147-A177-3AD203B41FA5}">
                      <a16:colId xmlns="" xmlns:a16="http://schemas.microsoft.com/office/drawing/2014/main" val="20004"/>
                    </a:ext>
                  </a:extLst>
                </a:gridCol>
                <a:gridCol w="2047580">
                  <a:extLst>
                    <a:ext uri="{9D8B030D-6E8A-4147-A177-3AD203B41FA5}">
                      <a16:colId xmlns="" xmlns:a16="http://schemas.microsoft.com/office/drawing/2014/main" val="20005"/>
                    </a:ext>
                  </a:extLst>
                </a:gridCol>
              </a:tblGrid>
              <a:tr h="370840">
                <a:tc>
                  <a:txBody>
                    <a:bodyPr/>
                    <a:lstStyle/>
                    <a:p>
                      <a:pPr algn="ctr"/>
                      <a:r>
                        <a:rPr lang="nl-NL" dirty="0">
                          <a:solidFill>
                            <a:schemeClr val="bg1"/>
                          </a:solidFill>
                        </a:rPr>
                        <a:t>ID</a:t>
                      </a:r>
                    </a:p>
                  </a:txBody>
                  <a:tcPr>
                    <a:solidFill>
                      <a:srgbClr val="2AAAD9"/>
                    </a:solidFill>
                  </a:tcPr>
                </a:tc>
                <a:tc>
                  <a:txBody>
                    <a:bodyPr/>
                    <a:lstStyle/>
                    <a:p>
                      <a:pPr algn="ctr"/>
                      <a:r>
                        <a:rPr lang="nl-NL" dirty="0">
                          <a:solidFill>
                            <a:schemeClr val="bg1"/>
                          </a:solidFill>
                        </a:rPr>
                        <a:t>Cybercrime (V</a:t>
                      </a:r>
                      <a:r>
                        <a:rPr lang="nl-NL" dirty="0" smtClean="0">
                          <a:solidFill>
                            <a:schemeClr val="bg1"/>
                          </a:solidFill>
                        </a:rPr>
                        <a:t>)</a:t>
                      </a:r>
                      <a:endParaRPr lang="nl-NL" dirty="0">
                        <a:solidFill>
                          <a:schemeClr val="bg1"/>
                        </a:solidFill>
                      </a:endParaRPr>
                    </a:p>
                  </a:txBody>
                  <a:tcPr>
                    <a:solidFill>
                      <a:srgbClr val="2AAAD9"/>
                    </a:solidFill>
                  </a:tcPr>
                </a:tc>
                <a:tc>
                  <a:txBody>
                    <a:bodyPr/>
                    <a:lstStyle/>
                    <a:p>
                      <a:pPr algn="ctr"/>
                      <a:r>
                        <a:rPr lang="nl-NL" dirty="0" smtClean="0">
                          <a:solidFill>
                            <a:schemeClr val="bg1"/>
                          </a:solidFill>
                        </a:rPr>
                        <a:t>Age</a:t>
                      </a:r>
                      <a:endParaRPr lang="nl-NL" dirty="0">
                        <a:solidFill>
                          <a:schemeClr val="bg1"/>
                        </a:solidFill>
                      </a:endParaRPr>
                    </a:p>
                  </a:txBody>
                  <a:tcPr>
                    <a:solidFill>
                      <a:srgbClr val="2AAAD9"/>
                    </a:solidFill>
                  </a:tcPr>
                </a:tc>
                <a:tc>
                  <a:txBody>
                    <a:bodyPr/>
                    <a:lstStyle/>
                    <a:p>
                      <a:pPr algn="ctr"/>
                      <a:r>
                        <a:rPr lang="nl-NL" dirty="0" err="1" smtClean="0">
                          <a:solidFill>
                            <a:schemeClr val="bg1"/>
                          </a:solidFill>
                        </a:rPr>
                        <a:t>Township</a:t>
                      </a:r>
                      <a:endParaRPr lang="nl-NL" dirty="0">
                        <a:solidFill>
                          <a:schemeClr val="bg1"/>
                        </a:solidFill>
                      </a:endParaRPr>
                    </a:p>
                  </a:txBody>
                  <a:tcPr>
                    <a:solidFill>
                      <a:srgbClr val="2AAAD9"/>
                    </a:solidFill>
                  </a:tcPr>
                </a:tc>
                <a:tc>
                  <a:txBody>
                    <a:bodyPr/>
                    <a:lstStyle/>
                    <a:p>
                      <a:pPr algn="ctr"/>
                      <a:r>
                        <a:rPr lang="nl-NL" dirty="0" err="1" smtClean="0">
                          <a:solidFill>
                            <a:schemeClr val="bg1"/>
                          </a:solidFill>
                        </a:rPr>
                        <a:t>Sex</a:t>
                      </a:r>
                      <a:endParaRPr lang="nl-NL" dirty="0">
                        <a:solidFill>
                          <a:schemeClr val="bg1"/>
                        </a:solidFill>
                      </a:endParaRPr>
                    </a:p>
                  </a:txBody>
                  <a:tcPr>
                    <a:solidFill>
                      <a:srgbClr val="2AAAD9"/>
                    </a:solidFill>
                  </a:tcPr>
                </a:tc>
                <a:tc>
                  <a:txBody>
                    <a:bodyPr/>
                    <a:lstStyle/>
                    <a:p>
                      <a:pPr algn="ctr"/>
                      <a:r>
                        <a:rPr lang="nl-NL" dirty="0" smtClean="0">
                          <a:solidFill>
                            <a:schemeClr val="bg1"/>
                          </a:solidFill>
                        </a:rPr>
                        <a:t>Age </a:t>
                      </a:r>
                      <a:r>
                        <a:rPr lang="nl-NL" dirty="0" err="1" smtClean="0">
                          <a:solidFill>
                            <a:schemeClr val="bg1"/>
                          </a:solidFill>
                        </a:rPr>
                        <a:t>group</a:t>
                      </a:r>
                      <a:endParaRPr lang="nl-NL" dirty="0">
                        <a:solidFill>
                          <a:schemeClr val="bg1"/>
                        </a:solidFill>
                      </a:endParaRPr>
                    </a:p>
                  </a:txBody>
                  <a:tcPr>
                    <a:solidFill>
                      <a:srgbClr val="2AAAD9"/>
                    </a:solidFill>
                  </a:tcPr>
                </a:tc>
                <a:extLst>
                  <a:ext uri="{0D108BD9-81ED-4DB2-BD59-A6C34878D82A}">
                    <a16:rowId xmlns="" xmlns:a16="http://schemas.microsoft.com/office/drawing/2014/main" val="10000"/>
                  </a:ext>
                </a:extLst>
              </a:tr>
              <a:tr h="370840">
                <a:tc>
                  <a:txBody>
                    <a:bodyPr/>
                    <a:lstStyle/>
                    <a:p>
                      <a:pPr algn="ctr"/>
                      <a:r>
                        <a:rPr lang="nl-NL" dirty="0" smtClean="0"/>
                        <a:t>123</a:t>
                      </a:r>
                      <a:endParaRPr lang="nl-NL" dirty="0"/>
                    </a:p>
                  </a:txBody>
                  <a:tcPr/>
                </a:tc>
                <a:tc>
                  <a:txBody>
                    <a:bodyPr/>
                    <a:lstStyle/>
                    <a:p>
                      <a:pPr algn="ctr"/>
                      <a:r>
                        <a:rPr lang="nl-NL" dirty="0"/>
                        <a:t>X</a:t>
                      </a:r>
                    </a:p>
                  </a:txBody>
                  <a:tcPr/>
                </a:tc>
                <a:tc>
                  <a:txBody>
                    <a:bodyPr/>
                    <a:lstStyle/>
                    <a:p>
                      <a:pPr algn="ctr"/>
                      <a:r>
                        <a:rPr lang="nl-NL" dirty="0" smtClean="0"/>
                        <a:t>24</a:t>
                      </a:r>
                      <a:endParaRPr lang="nl-NL" dirty="0"/>
                    </a:p>
                  </a:txBody>
                  <a:tcPr/>
                </a:tc>
                <a:tc>
                  <a:txBody>
                    <a:bodyPr/>
                    <a:lstStyle/>
                    <a:p>
                      <a:pPr algn="ctr"/>
                      <a:r>
                        <a:rPr lang="nl-NL" dirty="0" smtClean="0"/>
                        <a:t>Amsterdam</a:t>
                      </a:r>
                      <a:endParaRPr lang="nl-NL" dirty="0"/>
                    </a:p>
                  </a:txBody>
                  <a:tcPr/>
                </a:tc>
                <a:tc>
                  <a:txBody>
                    <a:bodyPr/>
                    <a:lstStyle/>
                    <a:p>
                      <a:pPr algn="ctr"/>
                      <a:r>
                        <a:rPr lang="nl-NL" dirty="0" smtClean="0"/>
                        <a:t>M</a:t>
                      </a:r>
                      <a:endParaRPr lang="nl-NL" dirty="0"/>
                    </a:p>
                  </a:txBody>
                  <a:tcPr/>
                </a:tc>
                <a:tc>
                  <a:txBody>
                    <a:bodyPr/>
                    <a:lstStyle/>
                    <a:p>
                      <a:pPr algn="ctr"/>
                      <a:r>
                        <a:rPr lang="nl-NL" dirty="0" smtClean="0"/>
                        <a:t>20-55</a:t>
                      </a:r>
                      <a:endParaRPr lang="nl-NL" dirty="0"/>
                    </a:p>
                  </a:txBody>
                  <a:tcPr/>
                </a:tc>
                <a:extLst>
                  <a:ext uri="{0D108BD9-81ED-4DB2-BD59-A6C34878D82A}">
                    <a16:rowId xmlns="" xmlns:a16="http://schemas.microsoft.com/office/drawing/2014/main" val="10001"/>
                  </a:ext>
                </a:extLst>
              </a:tr>
              <a:tr h="370840">
                <a:tc>
                  <a:txBody>
                    <a:bodyPr/>
                    <a:lstStyle/>
                    <a:p>
                      <a:pPr algn="ctr"/>
                      <a:r>
                        <a:rPr lang="nl-NL" dirty="0" smtClean="0"/>
                        <a:t>385</a:t>
                      </a:r>
                      <a:endParaRPr lang="nl-NL" dirty="0"/>
                    </a:p>
                  </a:txBody>
                  <a:tcPr/>
                </a:tc>
                <a:tc>
                  <a:txBody>
                    <a:bodyPr/>
                    <a:lstStyle/>
                    <a:p>
                      <a:pPr algn="ctr"/>
                      <a:r>
                        <a:rPr lang="nl-NL" dirty="0"/>
                        <a:t>V</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55</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Rotterdam</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F</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20-55</a:t>
                      </a:r>
                      <a:endParaRPr lang="nl-NL" dirty="0"/>
                    </a:p>
                  </a:txBody>
                  <a:tcPr/>
                </a:tc>
                <a:extLst>
                  <a:ext uri="{0D108BD9-81ED-4DB2-BD59-A6C34878D82A}">
                    <a16:rowId xmlns="" xmlns:a16="http://schemas.microsoft.com/office/drawing/2014/main" val="10002"/>
                  </a:ext>
                </a:extLst>
              </a:tr>
              <a:tr h="370840">
                <a:tc>
                  <a:txBody>
                    <a:bodyPr/>
                    <a:lstStyle/>
                    <a:p>
                      <a:pPr algn="ctr"/>
                      <a:r>
                        <a:rPr lang="nl-NL" dirty="0" smtClean="0"/>
                        <a:t>423</a:t>
                      </a:r>
                      <a:endParaRPr lang="nl-NL" dirty="0"/>
                    </a:p>
                  </a:txBody>
                  <a:tcPr/>
                </a:tc>
                <a:tc>
                  <a:txBody>
                    <a:bodyPr/>
                    <a:lstStyle/>
                    <a:p>
                      <a:pPr algn="ctr"/>
                      <a:r>
                        <a:rPr lang="nl-NL" dirty="0" smtClean="0"/>
                        <a:t>X</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18</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Rotterdam</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F</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12-18</a:t>
                      </a:r>
                      <a:endParaRPr lang="nl-NL" dirty="0"/>
                    </a:p>
                  </a:txBody>
                  <a:tcPr/>
                </a:tc>
                <a:extLst>
                  <a:ext uri="{0D108BD9-81ED-4DB2-BD59-A6C34878D82A}">
                    <a16:rowId xmlns="" xmlns:a16="http://schemas.microsoft.com/office/drawing/2014/main" val="10003"/>
                  </a:ext>
                </a:extLst>
              </a:tr>
              <a:tr h="370840">
                <a:tc>
                  <a:txBody>
                    <a:bodyPr/>
                    <a:lstStyle/>
                    <a:p>
                      <a:pPr algn="ctr"/>
                      <a:r>
                        <a:rPr lang="nl-NL" dirty="0" smtClean="0"/>
                        <a:t>231</a:t>
                      </a:r>
                      <a:endParaRPr lang="nl-NL" dirty="0"/>
                    </a:p>
                  </a:txBody>
                  <a:tcPr/>
                </a:tc>
                <a:tc>
                  <a:txBody>
                    <a:bodyPr/>
                    <a:lstStyle/>
                    <a:p>
                      <a:pPr algn="ctr"/>
                      <a:r>
                        <a:rPr lang="nl-NL" dirty="0" smtClean="0"/>
                        <a:t>V</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18</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Groningen</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F</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12-18</a:t>
                      </a:r>
                      <a:endParaRPr lang="nl-NL" dirty="0"/>
                    </a:p>
                  </a:txBody>
                  <a:tcPr/>
                </a:tc>
                <a:extLst>
                  <a:ext uri="{0D108BD9-81ED-4DB2-BD59-A6C34878D82A}">
                    <a16:rowId xmlns="" xmlns:a16="http://schemas.microsoft.com/office/drawing/2014/main" val="10004"/>
                  </a:ext>
                </a:extLst>
              </a:tr>
              <a:tr h="370840">
                <a:tc>
                  <a:txBody>
                    <a:bodyPr/>
                    <a:lstStyle/>
                    <a:p>
                      <a:pPr algn="ctr"/>
                      <a:r>
                        <a:rPr lang="nl-NL" dirty="0" smtClean="0"/>
                        <a:t>523</a:t>
                      </a:r>
                      <a:endParaRPr lang="nl-NL" dirty="0"/>
                    </a:p>
                  </a:txBody>
                  <a:tcPr/>
                </a:tc>
                <a:tc>
                  <a:txBody>
                    <a:bodyPr/>
                    <a:lstStyle/>
                    <a:p>
                      <a:pPr algn="ctr"/>
                      <a:r>
                        <a:rPr lang="nl-NL" dirty="0" smtClean="0"/>
                        <a:t>V</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19</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Arnhem</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M</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18-22</a:t>
                      </a:r>
                      <a:endParaRPr lang="nl-NL" dirty="0"/>
                    </a:p>
                  </a:txBody>
                  <a:tcPr/>
                </a:tc>
                <a:extLst>
                  <a:ext uri="{0D108BD9-81ED-4DB2-BD59-A6C34878D82A}">
                    <a16:rowId xmlns="" xmlns:a16="http://schemas.microsoft.com/office/drawing/2014/main" val="10005"/>
                  </a:ext>
                </a:extLst>
              </a:tr>
              <a:tr h="370840">
                <a:tc>
                  <a:txBody>
                    <a:bodyPr/>
                    <a:lstStyle/>
                    <a:p>
                      <a:pPr algn="ctr"/>
                      <a:r>
                        <a:rPr lang="nl-NL" dirty="0" smtClean="0"/>
                        <a:t>235</a:t>
                      </a:r>
                      <a:endParaRPr lang="nl-NL" dirty="0"/>
                    </a:p>
                  </a:txBody>
                  <a:tcPr/>
                </a:tc>
                <a:tc>
                  <a:txBody>
                    <a:bodyPr/>
                    <a:lstStyle/>
                    <a:p>
                      <a:pPr algn="ctr"/>
                      <a:r>
                        <a:rPr lang="nl-NL" dirty="0" smtClean="0"/>
                        <a:t>X</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43</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Hogenveen</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F</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20-55</a:t>
                      </a:r>
                      <a:endParaRPr lang="nl-NL" dirty="0"/>
                    </a:p>
                  </a:txBody>
                  <a:tcPr/>
                </a:tc>
                <a:extLst>
                  <a:ext uri="{0D108BD9-81ED-4DB2-BD59-A6C34878D82A}">
                    <a16:rowId xmlns="" xmlns:a16="http://schemas.microsoft.com/office/drawing/2014/main" val="10006"/>
                  </a:ext>
                </a:extLst>
              </a:tr>
              <a:tr h="370840">
                <a:tc>
                  <a:txBody>
                    <a:bodyPr/>
                    <a:lstStyle/>
                    <a:p>
                      <a:pPr algn="ctr"/>
                      <a:r>
                        <a:rPr lang="nl-NL" dirty="0" smtClean="0"/>
                        <a:t>552</a:t>
                      </a:r>
                      <a:endParaRPr lang="nl-NL" dirty="0"/>
                    </a:p>
                  </a:txBody>
                  <a:tcPr/>
                </a:tc>
                <a:tc>
                  <a:txBody>
                    <a:bodyPr/>
                    <a:lstStyle/>
                    <a:p>
                      <a:pPr algn="ctr"/>
                      <a:r>
                        <a:rPr lang="nl-NL" dirty="0" smtClean="0"/>
                        <a:t>X</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75</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Maastricht</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M</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55-100</a:t>
                      </a:r>
                      <a:endParaRPr lang="nl-NL" dirty="0"/>
                    </a:p>
                  </a:txBody>
                  <a:tcPr/>
                </a:tc>
                <a:extLst>
                  <a:ext uri="{0D108BD9-81ED-4DB2-BD59-A6C34878D82A}">
                    <a16:rowId xmlns="" xmlns:a16="http://schemas.microsoft.com/office/drawing/2014/main" val="10007"/>
                  </a:ext>
                </a:extLst>
              </a:tr>
            </a:tbl>
          </a:graphicData>
        </a:graphic>
      </p:graphicFrame>
      <p:sp>
        <p:nvSpPr>
          <p:cNvPr id="17" name="textruta 10">
            <a:extLst>
              <a:ext uri="{FF2B5EF4-FFF2-40B4-BE49-F238E27FC236}">
                <a16:creationId xmlns="" xmlns:a16="http://schemas.microsoft.com/office/drawing/2014/main" id="{AD3E3B67-63AE-47F6-834D-BAF93BDE1D3F}"/>
              </a:ext>
            </a:extLst>
          </p:cNvPr>
          <p:cNvSpPr txBox="1"/>
          <p:nvPr/>
        </p:nvSpPr>
        <p:spPr>
          <a:xfrm>
            <a:off x="2225665" y="5380750"/>
            <a:ext cx="4239098" cy="830997"/>
          </a:xfrm>
          <a:prstGeom prst="rect">
            <a:avLst/>
          </a:prstGeom>
          <a:noFill/>
        </p:spPr>
        <p:txBody>
          <a:bodyPr wrap="square" rtlCol="0">
            <a:spAutoFit/>
          </a:bodyPr>
          <a:lstStyle/>
          <a:p>
            <a:pPr algn="ctr"/>
            <a:r>
              <a:rPr lang="en-GB" sz="2400" b="1" dirty="0" smtClean="0">
                <a:latin typeface="Roboto Slab" pitchFamily="2" charset="0"/>
                <a:ea typeface="Roboto Slab" pitchFamily="2" charset="0"/>
              </a:rPr>
              <a:t>Problem: too many values </a:t>
            </a:r>
          </a:p>
          <a:p>
            <a:pPr algn="ctr"/>
            <a:r>
              <a:rPr lang="en-GB" sz="2400" b="1" dirty="0" smtClean="0">
                <a:latin typeface="Roboto Slab" pitchFamily="2" charset="0"/>
                <a:ea typeface="Roboto Slab" pitchFamily="2" charset="0"/>
              </a:rPr>
              <a:t>(overfitting)</a:t>
            </a:r>
            <a:endParaRPr lang="en-GB" sz="2000" dirty="0">
              <a:latin typeface="Roboto Slab" pitchFamily="2" charset="0"/>
              <a:ea typeface="Roboto Slab" pitchFamily="2" charset="0"/>
            </a:endParaRPr>
          </a:p>
        </p:txBody>
      </p:sp>
      <p:sp>
        <p:nvSpPr>
          <p:cNvPr id="2" name="Pijl omlaag 1"/>
          <p:cNvSpPr/>
          <p:nvPr/>
        </p:nvSpPr>
        <p:spPr>
          <a:xfrm rot="10800000">
            <a:off x="4227442" y="4996070"/>
            <a:ext cx="332713" cy="386055"/>
          </a:xfrm>
          <a:prstGeom prst="downArrow">
            <a:avLst/>
          </a:prstGeom>
          <a:solidFill>
            <a:srgbClr val="2AAAD9"/>
          </a:solidFill>
          <a:ln>
            <a:solidFill>
              <a:srgbClr val="2AAA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Pijl omlaag 17"/>
          <p:cNvSpPr/>
          <p:nvPr/>
        </p:nvSpPr>
        <p:spPr>
          <a:xfrm rot="10800000">
            <a:off x="10027127" y="4936725"/>
            <a:ext cx="332713" cy="445401"/>
          </a:xfrm>
          <a:prstGeom prst="downArrow">
            <a:avLst/>
          </a:prstGeom>
          <a:solidFill>
            <a:srgbClr val="2AAAD9"/>
          </a:solidFill>
          <a:ln>
            <a:solidFill>
              <a:srgbClr val="2AAA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textruta 10">
            <a:extLst>
              <a:ext uri="{FF2B5EF4-FFF2-40B4-BE49-F238E27FC236}">
                <a16:creationId xmlns="" xmlns:a16="http://schemas.microsoft.com/office/drawing/2014/main" id="{AD3E3B67-63AE-47F6-834D-BAF93BDE1D3F}"/>
              </a:ext>
            </a:extLst>
          </p:cNvPr>
          <p:cNvSpPr txBox="1"/>
          <p:nvPr/>
        </p:nvSpPr>
        <p:spPr>
          <a:xfrm>
            <a:off x="7305202" y="5382125"/>
            <a:ext cx="4239098" cy="830997"/>
          </a:xfrm>
          <a:prstGeom prst="rect">
            <a:avLst/>
          </a:prstGeom>
          <a:noFill/>
        </p:spPr>
        <p:txBody>
          <a:bodyPr wrap="square" rtlCol="0">
            <a:spAutoFit/>
          </a:bodyPr>
          <a:lstStyle/>
          <a:p>
            <a:pPr algn="ctr"/>
            <a:r>
              <a:rPr lang="en-GB" sz="2400" b="1" dirty="0" smtClean="0">
                <a:latin typeface="Roboto Slab" pitchFamily="2" charset="0"/>
                <a:ea typeface="Roboto Slab" pitchFamily="2" charset="0"/>
              </a:rPr>
              <a:t>Problem: too many branches (features)</a:t>
            </a:r>
          </a:p>
        </p:txBody>
      </p:sp>
    </p:spTree>
    <p:extLst>
      <p:ext uri="{BB962C8B-B14F-4D97-AF65-F5344CB8AC3E}">
        <p14:creationId xmlns:p14="http://schemas.microsoft.com/office/powerpoint/2010/main" val="7677514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0" y="0"/>
            <a:ext cx="12192000" cy="6858000"/>
          </a:xfrm>
          <a:prstGeom prst="rect">
            <a:avLst/>
          </a:prstGeom>
          <a:solidFill>
            <a:srgbClr val="271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p:cNvSpPr/>
          <p:nvPr/>
        </p:nvSpPr>
        <p:spPr>
          <a:xfrm>
            <a:off x="0" y="1469571"/>
            <a:ext cx="12192000" cy="4278086"/>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530087" y="1469571"/>
            <a:ext cx="11131826" cy="4278086"/>
          </a:xfrm>
          <a:prstGeom prst="rect">
            <a:avLst/>
          </a:prstGeom>
          <a:solidFill>
            <a:srgbClr val="F4F4F4"/>
          </a:solidFill>
          <a:ln>
            <a:noFill/>
          </a:ln>
          <a:effectLst>
            <a:glow rad="355600">
              <a:schemeClr val="tx1">
                <a:alpha val="4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effectLst>
                <a:glow rad="101600">
                  <a:schemeClr val="tx1">
                    <a:alpha val="60000"/>
                  </a:schemeClr>
                </a:glow>
              </a:effectLst>
              <a:latin typeface="Roboto Slab" pitchFamily="2" charset="0"/>
              <a:ea typeface="Roboto Slab" pitchFamily="2" charset="0"/>
            </a:endParaRPr>
          </a:p>
        </p:txBody>
      </p:sp>
      <p:sp>
        <p:nvSpPr>
          <p:cNvPr id="8" name="Rechthoek 7"/>
          <p:cNvSpPr/>
          <p:nvPr/>
        </p:nvSpPr>
        <p:spPr>
          <a:xfrm>
            <a:off x="530087" y="780452"/>
            <a:ext cx="11131826" cy="1219517"/>
          </a:xfrm>
          <a:prstGeom prst="rect">
            <a:avLst/>
          </a:prstGeom>
          <a:solidFill>
            <a:srgbClr val="F4F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1" dirty="0">
              <a:effectLst>
                <a:glow rad="101600">
                  <a:schemeClr val="tx1">
                    <a:alpha val="60000"/>
                  </a:schemeClr>
                </a:glow>
              </a:effectLst>
              <a:latin typeface="Roboto Slab" pitchFamily="2" charset="0"/>
              <a:ea typeface="Roboto Slab" pitchFamily="2" charset="0"/>
            </a:endParaRPr>
          </a:p>
        </p:txBody>
      </p:sp>
      <p:sp>
        <p:nvSpPr>
          <p:cNvPr id="9" name="Rechthoek 8"/>
          <p:cNvSpPr/>
          <p:nvPr/>
        </p:nvSpPr>
        <p:spPr>
          <a:xfrm>
            <a:off x="530087" y="5382126"/>
            <a:ext cx="11131826" cy="898072"/>
          </a:xfrm>
          <a:prstGeom prst="rect">
            <a:avLst/>
          </a:prstGeom>
          <a:solidFill>
            <a:srgbClr val="F4F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effectLst>
                <a:glow rad="101600">
                  <a:schemeClr val="tx1">
                    <a:alpha val="60000"/>
                  </a:schemeClr>
                </a:glow>
              </a:effectLst>
            </a:endParaRPr>
          </a:p>
        </p:txBody>
      </p:sp>
      <p:pic>
        <p:nvPicPr>
          <p:cNvPr id="10" name="Afbeelding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87" y="134121"/>
            <a:ext cx="586556" cy="586556"/>
          </a:xfrm>
          <a:prstGeom prst="rect">
            <a:avLst/>
          </a:prstGeom>
        </p:spPr>
      </p:pic>
      <p:sp>
        <p:nvSpPr>
          <p:cNvPr id="12" name="Tekstvak 11"/>
          <p:cNvSpPr txBox="1"/>
          <p:nvPr/>
        </p:nvSpPr>
        <p:spPr>
          <a:xfrm>
            <a:off x="6743700" y="134121"/>
            <a:ext cx="4800600" cy="646331"/>
          </a:xfrm>
          <a:prstGeom prst="rect">
            <a:avLst/>
          </a:prstGeom>
          <a:noFill/>
        </p:spPr>
        <p:txBody>
          <a:bodyPr wrap="square" rtlCol="0">
            <a:spAutoFit/>
          </a:bodyPr>
          <a:lstStyle/>
          <a:p>
            <a:pPr algn="r"/>
            <a:r>
              <a:rPr lang="nl-NL" sz="3600" b="1" dirty="0" smtClean="0">
                <a:solidFill>
                  <a:srgbClr val="E1E1E1"/>
                </a:solidFill>
                <a:latin typeface="Roboto Slab" charset="0"/>
                <a:ea typeface="Roboto Slab" charset="0"/>
                <a:cs typeface="Roboto Slab" charset="0"/>
              </a:rPr>
              <a:t>Method</a:t>
            </a:r>
            <a:endParaRPr lang="nl-NL" sz="3600" b="1" dirty="0">
              <a:solidFill>
                <a:srgbClr val="E1E1E1"/>
              </a:solidFill>
              <a:latin typeface="Roboto Slab" charset="0"/>
              <a:ea typeface="Roboto Slab" charset="0"/>
              <a:cs typeface="Roboto Slab" charset="0"/>
            </a:endParaRPr>
          </a:p>
        </p:txBody>
      </p:sp>
      <p:sp>
        <p:nvSpPr>
          <p:cNvPr id="13" name="Tekstvak 12"/>
          <p:cNvSpPr txBox="1"/>
          <p:nvPr/>
        </p:nvSpPr>
        <p:spPr>
          <a:xfrm>
            <a:off x="1162957" y="275440"/>
            <a:ext cx="6364514" cy="369332"/>
          </a:xfrm>
          <a:prstGeom prst="rect">
            <a:avLst/>
          </a:prstGeom>
          <a:noFill/>
        </p:spPr>
        <p:txBody>
          <a:bodyPr wrap="square" rtlCol="0">
            <a:spAutoFit/>
          </a:bodyPr>
          <a:lstStyle/>
          <a:p>
            <a:pPr marL="342900" indent="-342900">
              <a:buFont typeface="Arial" charset="0"/>
              <a:buChar char="•"/>
            </a:pPr>
            <a:r>
              <a:rPr lang="nl-NL" dirty="0">
                <a:solidFill>
                  <a:srgbClr val="2AAAD9"/>
                </a:solidFill>
                <a:latin typeface="Roboto Slab" charset="0"/>
                <a:ea typeface="Roboto Slab" charset="0"/>
                <a:cs typeface="Roboto Slab" charset="0"/>
              </a:rPr>
              <a:t>Centraal bureau voor de Statistiek</a:t>
            </a:r>
          </a:p>
        </p:txBody>
      </p:sp>
      <p:sp>
        <p:nvSpPr>
          <p:cNvPr id="15" name="Tekstvak 14"/>
          <p:cNvSpPr txBox="1"/>
          <p:nvPr/>
        </p:nvSpPr>
        <p:spPr>
          <a:xfrm>
            <a:off x="1159329" y="-751114"/>
            <a:ext cx="184731" cy="369332"/>
          </a:xfrm>
          <a:prstGeom prst="rect">
            <a:avLst/>
          </a:prstGeom>
          <a:noFill/>
        </p:spPr>
        <p:txBody>
          <a:bodyPr wrap="none" rtlCol="0">
            <a:spAutoFit/>
          </a:bodyPr>
          <a:lstStyle/>
          <a:p>
            <a:endParaRPr lang="nl-NL" dirty="0"/>
          </a:p>
        </p:txBody>
      </p:sp>
      <p:sp>
        <p:nvSpPr>
          <p:cNvPr id="11" name="textruta 10">
            <a:extLst>
              <a:ext uri="{FF2B5EF4-FFF2-40B4-BE49-F238E27FC236}">
                <a16:creationId xmlns="" xmlns:a16="http://schemas.microsoft.com/office/drawing/2014/main" id="{AD3E3B67-63AE-47F6-834D-BAF93BDE1D3F}"/>
              </a:ext>
            </a:extLst>
          </p:cNvPr>
          <p:cNvSpPr txBox="1"/>
          <p:nvPr/>
        </p:nvSpPr>
        <p:spPr>
          <a:xfrm>
            <a:off x="1545997" y="1231540"/>
            <a:ext cx="9172803" cy="461665"/>
          </a:xfrm>
          <a:prstGeom prst="rect">
            <a:avLst/>
          </a:prstGeom>
          <a:noFill/>
        </p:spPr>
        <p:txBody>
          <a:bodyPr wrap="square" rtlCol="0">
            <a:spAutoFit/>
          </a:bodyPr>
          <a:lstStyle/>
          <a:p>
            <a:pPr algn="ctr"/>
            <a:r>
              <a:rPr lang="en-GB" sz="2400" b="1" dirty="0" smtClean="0">
                <a:latin typeface="Roboto Slab" pitchFamily="2" charset="0"/>
                <a:ea typeface="Roboto Slab" pitchFamily="2" charset="0"/>
              </a:rPr>
              <a:t>Feature elimination</a:t>
            </a:r>
            <a:endParaRPr lang="en-GB" sz="2000" dirty="0">
              <a:latin typeface="Roboto Slab" pitchFamily="2" charset="0"/>
              <a:ea typeface="Roboto Slab" pitchFamily="2" charset="0"/>
            </a:endParaRPr>
          </a:p>
        </p:txBody>
      </p:sp>
      <p:graphicFrame>
        <p:nvGraphicFramePr>
          <p:cNvPr id="16" name="Tabel 15"/>
          <p:cNvGraphicFramePr>
            <a:graphicFrameLocks noGrp="1"/>
          </p:cNvGraphicFramePr>
          <p:nvPr>
            <p:extLst>
              <p:ext uri="{D42A27DB-BD31-4B8C-83A1-F6EECF244321}">
                <p14:modId xmlns:p14="http://schemas.microsoft.com/office/powerpoint/2010/main" val="3291833939"/>
              </p:ext>
            </p:extLst>
          </p:nvPr>
        </p:nvGraphicFramePr>
        <p:xfrm>
          <a:off x="2162454" y="2780421"/>
          <a:ext cx="7867092" cy="2657570"/>
        </p:xfrm>
        <a:graphic>
          <a:graphicData uri="http://schemas.openxmlformats.org/drawingml/2006/table">
            <a:tbl>
              <a:tblPr firstRow="1" bandRow="1">
                <a:tableStyleId>{5940675A-B579-460E-94D1-54222C63F5DA}</a:tableStyleId>
              </a:tblPr>
              <a:tblGrid>
                <a:gridCol w="576163">
                  <a:extLst>
                    <a:ext uri="{9D8B030D-6E8A-4147-A177-3AD203B41FA5}">
                      <a16:colId xmlns="" xmlns:a16="http://schemas.microsoft.com/office/drawing/2014/main" val="20000"/>
                    </a:ext>
                  </a:extLst>
                </a:gridCol>
                <a:gridCol w="1303731">
                  <a:extLst>
                    <a:ext uri="{9D8B030D-6E8A-4147-A177-3AD203B41FA5}">
                      <a16:colId xmlns="" xmlns:a16="http://schemas.microsoft.com/office/drawing/2014/main" val="20001"/>
                    </a:ext>
                  </a:extLst>
                </a:gridCol>
                <a:gridCol w="1527940">
                  <a:extLst>
                    <a:ext uri="{9D8B030D-6E8A-4147-A177-3AD203B41FA5}">
                      <a16:colId xmlns="" xmlns:a16="http://schemas.microsoft.com/office/drawing/2014/main" val="20002"/>
                    </a:ext>
                  </a:extLst>
                </a:gridCol>
                <a:gridCol w="1287122">
                  <a:extLst>
                    <a:ext uri="{9D8B030D-6E8A-4147-A177-3AD203B41FA5}">
                      <a16:colId xmlns="" xmlns:a16="http://schemas.microsoft.com/office/drawing/2014/main" val="20003"/>
                    </a:ext>
                  </a:extLst>
                </a:gridCol>
                <a:gridCol w="1586068">
                  <a:extLst>
                    <a:ext uri="{9D8B030D-6E8A-4147-A177-3AD203B41FA5}">
                      <a16:colId xmlns="" xmlns:a16="http://schemas.microsoft.com/office/drawing/2014/main" val="20004"/>
                    </a:ext>
                  </a:extLst>
                </a:gridCol>
                <a:gridCol w="1586068">
                  <a:extLst>
                    <a:ext uri="{9D8B030D-6E8A-4147-A177-3AD203B41FA5}">
                      <a16:colId xmlns="" xmlns:a16="http://schemas.microsoft.com/office/drawing/2014/main" val="20005"/>
                    </a:ext>
                  </a:extLst>
                </a:gridCol>
              </a:tblGrid>
              <a:tr h="299992">
                <a:tc>
                  <a:txBody>
                    <a:bodyPr/>
                    <a:lstStyle/>
                    <a:p>
                      <a:pPr algn="ctr"/>
                      <a:r>
                        <a:rPr lang="nl-NL" dirty="0">
                          <a:solidFill>
                            <a:schemeClr val="bg1"/>
                          </a:solidFill>
                        </a:rPr>
                        <a:t>ID</a:t>
                      </a:r>
                    </a:p>
                  </a:txBody>
                  <a:tcPr>
                    <a:solidFill>
                      <a:srgbClr val="2AAAD9"/>
                    </a:solidFill>
                  </a:tcPr>
                </a:tc>
                <a:tc>
                  <a:txBody>
                    <a:bodyPr/>
                    <a:lstStyle/>
                    <a:p>
                      <a:pPr algn="ctr"/>
                      <a:r>
                        <a:rPr lang="nl-NL" dirty="0">
                          <a:solidFill>
                            <a:schemeClr val="bg1"/>
                          </a:solidFill>
                        </a:rPr>
                        <a:t>Cybercrime (V</a:t>
                      </a:r>
                      <a:r>
                        <a:rPr lang="nl-NL" dirty="0" smtClean="0">
                          <a:solidFill>
                            <a:schemeClr val="bg1"/>
                          </a:solidFill>
                        </a:rPr>
                        <a:t>)</a:t>
                      </a:r>
                      <a:endParaRPr lang="nl-NL" dirty="0">
                        <a:solidFill>
                          <a:schemeClr val="bg1"/>
                        </a:solidFill>
                      </a:endParaRPr>
                    </a:p>
                  </a:txBody>
                  <a:tcPr>
                    <a:solidFill>
                      <a:srgbClr val="2AAAD9"/>
                    </a:solidFill>
                  </a:tcPr>
                </a:tc>
                <a:tc>
                  <a:txBody>
                    <a:bodyPr/>
                    <a:lstStyle/>
                    <a:p>
                      <a:pPr algn="ctr"/>
                      <a:r>
                        <a:rPr lang="nl-NL" dirty="0" smtClean="0">
                          <a:solidFill>
                            <a:schemeClr val="bg1"/>
                          </a:solidFill>
                        </a:rPr>
                        <a:t>Age</a:t>
                      </a:r>
                      <a:endParaRPr lang="nl-NL" dirty="0">
                        <a:solidFill>
                          <a:schemeClr val="bg1"/>
                        </a:solidFill>
                      </a:endParaRPr>
                    </a:p>
                  </a:txBody>
                  <a:tcPr>
                    <a:solidFill>
                      <a:srgbClr val="2AAAD9"/>
                    </a:solidFill>
                  </a:tcPr>
                </a:tc>
                <a:tc>
                  <a:txBody>
                    <a:bodyPr/>
                    <a:lstStyle/>
                    <a:p>
                      <a:pPr algn="ctr"/>
                      <a:r>
                        <a:rPr lang="nl-NL" dirty="0" err="1" smtClean="0">
                          <a:solidFill>
                            <a:schemeClr val="bg1"/>
                          </a:solidFill>
                        </a:rPr>
                        <a:t>Township</a:t>
                      </a:r>
                      <a:endParaRPr lang="nl-NL" dirty="0">
                        <a:solidFill>
                          <a:schemeClr val="bg1"/>
                        </a:solidFill>
                      </a:endParaRPr>
                    </a:p>
                  </a:txBody>
                  <a:tcPr>
                    <a:solidFill>
                      <a:srgbClr val="2AAAD9"/>
                    </a:solidFill>
                  </a:tcPr>
                </a:tc>
                <a:tc>
                  <a:txBody>
                    <a:bodyPr/>
                    <a:lstStyle/>
                    <a:p>
                      <a:pPr algn="ctr"/>
                      <a:r>
                        <a:rPr lang="nl-NL" dirty="0" err="1" smtClean="0">
                          <a:solidFill>
                            <a:schemeClr val="bg1"/>
                          </a:solidFill>
                        </a:rPr>
                        <a:t>Sex</a:t>
                      </a:r>
                      <a:endParaRPr lang="nl-NL" dirty="0">
                        <a:solidFill>
                          <a:schemeClr val="bg1"/>
                        </a:solidFill>
                      </a:endParaRPr>
                    </a:p>
                  </a:txBody>
                  <a:tcPr>
                    <a:solidFill>
                      <a:srgbClr val="2AAAD9"/>
                    </a:solidFill>
                  </a:tcPr>
                </a:tc>
                <a:tc>
                  <a:txBody>
                    <a:bodyPr/>
                    <a:lstStyle/>
                    <a:p>
                      <a:pPr algn="ctr"/>
                      <a:r>
                        <a:rPr lang="nl-NL" dirty="0" smtClean="0">
                          <a:solidFill>
                            <a:schemeClr val="bg1"/>
                          </a:solidFill>
                        </a:rPr>
                        <a:t>Age </a:t>
                      </a:r>
                      <a:r>
                        <a:rPr lang="nl-NL" dirty="0" err="1" smtClean="0">
                          <a:solidFill>
                            <a:schemeClr val="bg1"/>
                          </a:solidFill>
                        </a:rPr>
                        <a:t>group</a:t>
                      </a:r>
                      <a:endParaRPr lang="nl-NL" dirty="0">
                        <a:solidFill>
                          <a:schemeClr val="bg1"/>
                        </a:solidFill>
                      </a:endParaRPr>
                    </a:p>
                  </a:txBody>
                  <a:tcPr>
                    <a:solidFill>
                      <a:srgbClr val="2AAAD9"/>
                    </a:solidFill>
                  </a:tcPr>
                </a:tc>
                <a:extLst>
                  <a:ext uri="{0D108BD9-81ED-4DB2-BD59-A6C34878D82A}">
                    <a16:rowId xmlns="" xmlns:a16="http://schemas.microsoft.com/office/drawing/2014/main" val="10000"/>
                  </a:ext>
                </a:extLst>
              </a:tr>
              <a:tr h="299992">
                <a:tc>
                  <a:txBody>
                    <a:bodyPr/>
                    <a:lstStyle/>
                    <a:p>
                      <a:pPr algn="ctr"/>
                      <a:r>
                        <a:rPr lang="nl-NL" dirty="0" smtClean="0"/>
                        <a:t>123</a:t>
                      </a:r>
                      <a:endParaRPr lang="nl-NL" dirty="0"/>
                    </a:p>
                  </a:txBody>
                  <a:tcPr/>
                </a:tc>
                <a:tc>
                  <a:txBody>
                    <a:bodyPr/>
                    <a:lstStyle/>
                    <a:p>
                      <a:pPr algn="ctr"/>
                      <a:r>
                        <a:rPr lang="nl-NL" dirty="0"/>
                        <a:t>X</a:t>
                      </a:r>
                    </a:p>
                  </a:txBody>
                  <a:tcPr/>
                </a:tc>
                <a:tc>
                  <a:txBody>
                    <a:bodyPr/>
                    <a:lstStyle/>
                    <a:p>
                      <a:pPr algn="ctr"/>
                      <a:r>
                        <a:rPr lang="nl-NL" dirty="0" smtClean="0"/>
                        <a:t>24</a:t>
                      </a:r>
                      <a:endParaRPr lang="nl-NL" dirty="0"/>
                    </a:p>
                  </a:txBody>
                  <a:tcPr/>
                </a:tc>
                <a:tc>
                  <a:txBody>
                    <a:bodyPr/>
                    <a:lstStyle/>
                    <a:p>
                      <a:pPr algn="ctr"/>
                      <a:r>
                        <a:rPr lang="nl-NL" dirty="0" smtClean="0"/>
                        <a:t>Amsterdam</a:t>
                      </a:r>
                      <a:endParaRPr lang="nl-NL" dirty="0"/>
                    </a:p>
                  </a:txBody>
                  <a:tcPr/>
                </a:tc>
                <a:tc>
                  <a:txBody>
                    <a:bodyPr/>
                    <a:lstStyle/>
                    <a:p>
                      <a:pPr algn="ctr"/>
                      <a:r>
                        <a:rPr lang="nl-NL" dirty="0" smtClean="0"/>
                        <a:t>M</a:t>
                      </a:r>
                      <a:endParaRPr lang="nl-NL" dirty="0"/>
                    </a:p>
                  </a:txBody>
                  <a:tcPr/>
                </a:tc>
                <a:tc>
                  <a:txBody>
                    <a:bodyPr/>
                    <a:lstStyle/>
                    <a:p>
                      <a:pPr algn="ctr"/>
                      <a:r>
                        <a:rPr lang="nl-NL" dirty="0" smtClean="0"/>
                        <a:t>20-55</a:t>
                      </a:r>
                      <a:endParaRPr lang="nl-NL" dirty="0"/>
                    </a:p>
                  </a:txBody>
                  <a:tcPr/>
                </a:tc>
                <a:extLst>
                  <a:ext uri="{0D108BD9-81ED-4DB2-BD59-A6C34878D82A}">
                    <a16:rowId xmlns="" xmlns:a16="http://schemas.microsoft.com/office/drawing/2014/main" val="10001"/>
                  </a:ext>
                </a:extLst>
              </a:tr>
              <a:tr h="299992">
                <a:tc>
                  <a:txBody>
                    <a:bodyPr/>
                    <a:lstStyle/>
                    <a:p>
                      <a:pPr algn="ctr"/>
                      <a:r>
                        <a:rPr lang="nl-NL" dirty="0" smtClean="0"/>
                        <a:t>385</a:t>
                      </a:r>
                      <a:endParaRPr lang="nl-NL" dirty="0"/>
                    </a:p>
                  </a:txBody>
                  <a:tcPr/>
                </a:tc>
                <a:tc>
                  <a:txBody>
                    <a:bodyPr/>
                    <a:lstStyle/>
                    <a:p>
                      <a:pPr algn="ctr"/>
                      <a:r>
                        <a:rPr lang="nl-NL" dirty="0"/>
                        <a:t>V</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55</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Rotterdam</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F</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20-55</a:t>
                      </a:r>
                      <a:endParaRPr lang="nl-NL" dirty="0"/>
                    </a:p>
                  </a:txBody>
                  <a:tcPr/>
                </a:tc>
                <a:extLst>
                  <a:ext uri="{0D108BD9-81ED-4DB2-BD59-A6C34878D82A}">
                    <a16:rowId xmlns="" xmlns:a16="http://schemas.microsoft.com/office/drawing/2014/main" val="10002"/>
                  </a:ext>
                </a:extLst>
              </a:tr>
              <a:tr h="299992">
                <a:tc>
                  <a:txBody>
                    <a:bodyPr/>
                    <a:lstStyle/>
                    <a:p>
                      <a:pPr algn="ctr"/>
                      <a:r>
                        <a:rPr lang="nl-NL" dirty="0" smtClean="0"/>
                        <a:t>423</a:t>
                      </a:r>
                      <a:endParaRPr lang="nl-NL" dirty="0"/>
                    </a:p>
                  </a:txBody>
                  <a:tcPr/>
                </a:tc>
                <a:tc>
                  <a:txBody>
                    <a:bodyPr/>
                    <a:lstStyle/>
                    <a:p>
                      <a:pPr algn="ctr"/>
                      <a:r>
                        <a:rPr lang="nl-NL" dirty="0" smtClean="0"/>
                        <a:t>X</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18</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Rotterdam</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F</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12-18</a:t>
                      </a:r>
                      <a:endParaRPr lang="nl-NL" dirty="0"/>
                    </a:p>
                  </a:txBody>
                  <a:tcPr/>
                </a:tc>
                <a:extLst>
                  <a:ext uri="{0D108BD9-81ED-4DB2-BD59-A6C34878D82A}">
                    <a16:rowId xmlns="" xmlns:a16="http://schemas.microsoft.com/office/drawing/2014/main" val="10003"/>
                  </a:ext>
                </a:extLst>
              </a:tr>
              <a:tr h="299992">
                <a:tc>
                  <a:txBody>
                    <a:bodyPr/>
                    <a:lstStyle/>
                    <a:p>
                      <a:pPr algn="ctr"/>
                      <a:r>
                        <a:rPr lang="nl-NL" dirty="0" smtClean="0"/>
                        <a:t>231</a:t>
                      </a:r>
                      <a:endParaRPr lang="nl-NL" dirty="0"/>
                    </a:p>
                  </a:txBody>
                  <a:tcPr/>
                </a:tc>
                <a:tc>
                  <a:txBody>
                    <a:bodyPr/>
                    <a:lstStyle/>
                    <a:p>
                      <a:pPr algn="ctr"/>
                      <a:r>
                        <a:rPr lang="nl-NL" dirty="0" smtClean="0"/>
                        <a:t>V</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18</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Groningen</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F</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12-18</a:t>
                      </a:r>
                      <a:endParaRPr lang="nl-NL" dirty="0"/>
                    </a:p>
                  </a:txBody>
                  <a:tcPr/>
                </a:tc>
                <a:extLst>
                  <a:ext uri="{0D108BD9-81ED-4DB2-BD59-A6C34878D82A}">
                    <a16:rowId xmlns="" xmlns:a16="http://schemas.microsoft.com/office/drawing/2014/main" val="10004"/>
                  </a:ext>
                </a:extLst>
              </a:tr>
              <a:tr h="299992">
                <a:tc>
                  <a:txBody>
                    <a:bodyPr/>
                    <a:lstStyle/>
                    <a:p>
                      <a:pPr algn="ctr"/>
                      <a:r>
                        <a:rPr lang="nl-NL" dirty="0" smtClean="0"/>
                        <a:t>523</a:t>
                      </a:r>
                      <a:endParaRPr lang="nl-NL" dirty="0"/>
                    </a:p>
                  </a:txBody>
                  <a:tcPr/>
                </a:tc>
                <a:tc>
                  <a:txBody>
                    <a:bodyPr/>
                    <a:lstStyle/>
                    <a:p>
                      <a:pPr algn="ctr"/>
                      <a:r>
                        <a:rPr lang="nl-NL" dirty="0" smtClean="0"/>
                        <a:t>V</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19</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Arnhem</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M</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18-22</a:t>
                      </a:r>
                      <a:endParaRPr lang="nl-NL" dirty="0"/>
                    </a:p>
                  </a:txBody>
                  <a:tcPr/>
                </a:tc>
                <a:extLst>
                  <a:ext uri="{0D108BD9-81ED-4DB2-BD59-A6C34878D82A}">
                    <a16:rowId xmlns="" xmlns:a16="http://schemas.microsoft.com/office/drawing/2014/main" val="10005"/>
                  </a:ext>
                </a:extLst>
              </a:tr>
              <a:tr h="299992">
                <a:tc>
                  <a:txBody>
                    <a:bodyPr/>
                    <a:lstStyle/>
                    <a:p>
                      <a:pPr algn="ctr"/>
                      <a:r>
                        <a:rPr lang="nl-NL" dirty="0" smtClean="0"/>
                        <a:t>235</a:t>
                      </a:r>
                      <a:endParaRPr lang="nl-NL" dirty="0"/>
                    </a:p>
                  </a:txBody>
                  <a:tcPr/>
                </a:tc>
                <a:tc>
                  <a:txBody>
                    <a:bodyPr/>
                    <a:lstStyle/>
                    <a:p>
                      <a:pPr algn="ctr"/>
                      <a:r>
                        <a:rPr lang="nl-NL" dirty="0" smtClean="0"/>
                        <a:t>X</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43</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Hogenveen</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F</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20-55</a:t>
                      </a:r>
                      <a:endParaRPr lang="nl-NL" dirty="0"/>
                    </a:p>
                  </a:txBody>
                  <a:tcPr/>
                </a:tc>
                <a:extLst>
                  <a:ext uri="{0D108BD9-81ED-4DB2-BD59-A6C34878D82A}">
                    <a16:rowId xmlns="" xmlns:a16="http://schemas.microsoft.com/office/drawing/2014/main" val="10006"/>
                  </a:ext>
                </a:extLst>
              </a:tr>
              <a:tr h="310610">
                <a:tc>
                  <a:txBody>
                    <a:bodyPr/>
                    <a:lstStyle/>
                    <a:p>
                      <a:pPr algn="ctr"/>
                      <a:r>
                        <a:rPr lang="nl-NL" dirty="0" smtClean="0"/>
                        <a:t>552</a:t>
                      </a:r>
                      <a:endParaRPr lang="nl-NL" dirty="0"/>
                    </a:p>
                  </a:txBody>
                  <a:tcPr/>
                </a:tc>
                <a:tc>
                  <a:txBody>
                    <a:bodyPr/>
                    <a:lstStyle/>
                    <a:p>
                      <a:pPr algn="ctr"/>
                      <a:r>
                        <a:rPr lang="nl-NL" dirty="0" smtClean="0"/>
                        <a:t>X</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75</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Maastricht</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M</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55-100</a:t>
                      </a:r>
                      <a:endParaRPr lang="nl-NL" dirty="0"/>
                    </a:p>
                  </a:txBody>
                  <a:tcPr/>
                </a:tc>
                <a:extLst>
                  <a:ext uri="{0D108BD9-81ED-4DB2-BD59-A6C34878D82A}">
                    <a16:rowId xmlns="" xmlns:a16="http://schemas.microsoft.com/office/drawing/2014/main" val="10007"/>
                  </a:ext>
                </a:extLst>
              </a:tr>
            </a:tbl>
          </a:graphicData>
        </a:graphic>
      </p:graphicFrame>
      <p:sp>
        <p:nvSpPr>
          <p:cNvPr id="3" name="Tekstvak 2"/>
          <p:cNvSpPr txBox="1"/>
          <p:nvPr/>
        </p:nvSpPr>
        <p:spPr>
          <a:xfrm>
            <a:off x="2822331" y="1999463"/>
            <a:ext cx="7418312" cy="400110"/>
          </a:xfrm>
          <a:prstGeom prst="rect">
            <a:avLst/>
          </a:prstGeom>
          <a:noFill/>
        </p:spPr>
        <p:txBody>
          <a:bodyPr wrap="square" rtlCol="0">
            <a:spAutoFit/>
          </a:bodyPr>
          <a:lstStyle/>
          <a:p>
            <a:r>
              <a:rPr lang="nl-NL" sz="2000" dirty="0" smtClean="0">
                <a:latin typeface="Roboto Slab"/>
              </a:rPr>
              <a:t>We have </a:t>
            </a:r>
            <a:r>
              <a:rPr lang="nl-NL" sz="2000" dirty="0" err="1" smtClean="0">
                <a:latin typeface="Roboto Slab"/>
              </a:rPr>
              <a:t>to</a:t>
            </a:r>
            <a:r>
              <a:rPr lang="nl-NL" sz="2000" dirty="0" smtClean="0">
                <a:latin typeface="Roboto Slab"/>
              </a:rPr>
              <a:t> </a:t>
            </a:r>
            <a:r>
              <a:rPr lang="nl-NL" sz="2000" dirty="0" err="1" smtClean="0">
                <a:latin typeface="Roboto Slab"/>
              </a:rPr>
              <a:t>reduce</a:t>
            </a:r>
            <a:r>
              <a:rPr lang="nl-NL" sz="2000" dirty="0" smtClean="0">
                <a:latin typeface="Roboto Slab"/>
              </a:rPr>
              <a:t> </a:t>
            </a:r>
            <a:r>
              <a:rPr lang="nl-NL" sz="2000" dirty="0" err="1" smtClean="0">
                <a:latin typeface="Roboto Slab"/>
              </a:rPr>
              <a:t>the</a:t>
            </a:r>
            <a:r>
              <a:rPr lang="nl-NL" sz="2000" dirty="0" smtClean="0">
                <a:latin typeface="Roboto Slab"/>
              </a:rPr>
              <a:t> features in </a:t>
            </a:r>
            <a:r>
              <a:rPr lang="nl-NL" sz="2000" dirty="0" err="1" smtClean="0">
                <a:latin typeface="Roboto Slab"/>
              </a:rPr>
              <a:t>the</a:t>
            </a:r>
            <a:r>
              <a:rPr lang="nl-NL" sz="2000" dirty="0" smtClean="0">
                <a:latin typeface="Roboto Slab"/>
              </a:rPr>
              <a:t> dataset </a:t>
            </a:r>
            <a:r>
              <a:rPr lang="nl-NL" sz="2000" dirty="0" err="1" smtClean="0">
                <a:latin typeface="Roboto Slab"/>
              </a:rPr>
              <a:t>manually</a:t>
            </a:r>
            <a:endParaRPr lang="nl-NL" sz="2000" dirty="0">
              <a:latin typeface="Roboto Slab"/>
            </a:endParaRPr>
          </a:p>
        </p:txBody>
      </p:sp>
    </p:spTree>
    <p:extLst>
      <p:ext uri="{BB962C8B-B14F-4D97-AF65-F5344CB8AC3E}">
        <p14:creationId xmlns:p14="http://schemas.microsoft.com/office/powerpoint/2010/main" val="265150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0" y="0"/>
            <a:ext cx="12192000" cy="6858000"/>
          </a:xfrm>
          <a:prstGeom prst="rect">
            <a:avLst/>
          </a:prstGeom>
          <a:solidFill>
            <a:srgbClr val="271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p:cNvSpPr/>
          <p:nvPr/>
        </p:nvSpPr>
        <p:spPr>
          <a:xfrm>
            <a:off x="0" y="1469571"/>
            <a:ext cx="12192000" cy="4278086"/>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530087" y="1469571"/>
            <a:ext cx="11131826" cy="4278086"/>
          </a:xfrm>
          <a:prstGeom prst="rect">
            <a:avLst/>
          </a:prstGeom>
          <a:solidFill>
            <a:srgbClr val="F4F4F4"/>
          </a:solidFill>
          <a:ln>
            <a:noFill/>
          </a:ln>
          <a:effectLst>
            <a:glow rad="355600">
              <a:schemeClr val="tx1">
                <a:alpha val="4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effectLst>
                <a:glow rad="101600">
                  <a:schemeClr val="tx1">
                    <a:alpha val="60000"/>
                  </a:schemeClr>
                </a:glow>
              </a:effectLst>
              <a:latin typeface="Roboto Slab" pitchFamily="2" charset="0"/>
              <a:ea typeface="Roboto Slab" pitchFamily="2" charset="0"/>
            </a:endParaRPr>
          </a:p>
        </p:txBody>
      </p:sp>
      <p:sp>
        <p:nvSpPr>
          <p:cNvPr id="8" name="Rechthoek 7"/>
          <p:cNvSpPr/>
          <p:nvPr/>
        </p:nvSpPr>
        <p:spPr>
          <a:xfrm>
            <a:off x="530087" y="780452"/>
            <a:ext cx="11131826" cy="1219517"/>
          </a:xfrm>
          <a:prstGeom prst="rect">
            <a:avLst/>
          </a:prstGeom>
          <a:solidFill>
            <a:srgbClr val="F4F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1" dirty="0">
              <a:effectLst>
                <a:glow rad="101600">
                  <a:schemeClr val="tx1">
                    <a:alpha val="60000"/>
                  </a:schemeClr>
                </a:glow>
              </a:effectLst>
              <a:latin typeface="Roboto Slab" pitchFamily="2" charset="0"/>
              <a:ea typeface="Roboto Slab" pitchFamily="2" charset="0"/>
            </a:endParaRPr>
          </a:p>
        </p:txBody>
      </p:sp>
      <p:sp>
        <p:nvSpPr>
          <p:cNvPr id="9" name="Rechthoek 8"/>
          <p:cNvSpPr/>
          <p:nvPr/>
        </p:nvSpPr>
        <p:spPr>
          <a:xfrm>
            <a:off x="530087" y="5382126"/>
            <a:ext cx="11131826" cy="898072"/>
          </a:xfrm>
          <a:prstGeom prst="rect">
            <a:avLst/>
          </a:prstGeom>
          <a:solidFill>
            <a:srgbClr val="F4F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effectLst>
                <a:glow rad="101600">
                  <a:schemeClr val="tx1">
                    <a:alpha val="60000"/>
                  </a:schemeClr>
                </a:glow>
              </a:effectLst>
            </a:endParaRPr>
          </a:p>
        </p:txBody>
      </p:sp>
      <p:pic>
        <p:nvPicPr>
          <p:cNvPr id="10" name="Afbeelding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87" y="134121"/>
            <a:ext cx="586556" cy="586556"/>
          </a:xfrm>
          <a:prstGeom prst="rect">
            <a:avLst/>
          </a:prstGeom>
        </p:spPr>
      </p:pic>
      <p:sp>
        <p:nvSpPr>
          <p:cNvPr id="12" name="Tekstvak 11"/>
          <p:cNvSpPr txBox="1"/>
          <p:nvPr/>
        </p:nvSpPr>
        <p:spPr>
          <a:xfrm>
            <a:off x="6743700" y="134121"/>
            <a:ext cx="4800600" cy="646331"/>
          </a:xfrm>
          <a:prstGeom prst="rect">
            <a:avLst/>
          </a:prstGeom>
          <a:noFill/>
        </p:spPr>
        <p:txBody>
          <a:bodyPr wrap="square" rtlCol="0">
            <a:spAutoFit/>
          </a:bodyPr>
          <a:lstStyle/>
          <a:p>
            <a:pPr algn="r"/>
            <a:r>
              <a:rPr lang="nl-NL" sz="3600" b="1" dirty="0" smtClean="0">
                <a:solidFill>
                  <a:srgbClr val="E1E1E1"/>
                </a:solidFill>
                <a:latin typeface="Roboto Slab" charset="0"/>
                <a:ea typeface="Roboto Slab" charset="0"/>
                <a:cs typeface="Roboto Slab" charset="0"/>
              </a:rPr>
              <a:t>Method</a:t>
            </a:r>
            <a:endParaRPr lang="nl-NL" sz="3600" b="1" dirty="0">
              <a:solidFill>
                <a:srgbClr val="E1E1E1"/>
              </a:solidFill>
              <a:latin typeface="Roboto Slab" charset="0"/>
              <a:ea typeface="Roboto Slab" charset="0"/>
              <a:cs typeface="Roboto Slab" charset="0"/>
            </a:endParaRPr>
          </a:p>
        </p:txBody>
      </p:sp>
      <p:sp>
        <p:nvSpPr>
          <p:cNvPr id="13" name="Tekstvak 12"/>
          <p:cNvSpPr txBox="1"/>
          <p:nvPr/>
        </p:nvSpPr>
        <p:spPr>
          <a:xfrm>
            <a:off x="1162957" y="275440"/>
            <a:ext cx="6364514" cy="369332"/>
          </a:xfrm>
          <a:prstGeom prst="rect">
            <a:avLst/>
          </a:prstGeom>
          <a:noFill/>
        </p:spPr>
        <p:txBody>
          <a:bodyPr wrap="square" rtlCol="0">
            <a:spAutoFit/>
          </a:bodyPr>
          <a:lstStyle/>
          <a:p>
            <a:pPr marL="342900" indent="-342900">
              <a:buFont typeface="Arial" charset="0"/>
              <a:buChar char="•"/>
            </a:pPr>
            <a:r>
              <a:rPr lang="nl-NL" dirty="0">
                <a:solidFill>
                  <a:srgbClr val="2AAAD9"/>
                </a:solidFill>
                <a:latin typeface="Roboto Slab" charset="0"/>
                <a:ea typeface="Roboto Slab" charset="0"/>
                <a:cs typeface="Roboto Slab" charset="0"/>
              </a:rPr>
              <a:t>Centraal bureau voor de Statistiek</a:t>
            </a:r>
          </a:p>
        </p:txBody>
      </p:sp>
      <p:sp>
        <p:nvSpPr>
          <p:cNvPr id="15" name="Tekstvak 14"/>
          <p:cNvSpPr txBox="1"/>
          <p:nvPr/>
        </p:nvSpPr>
        <p:spPr>
          <a:xfrm>
            <a:off x="1159329" y="-751114"/>
            <a:ext cx="184731" cy="369332"/>
          </a:xfrm>
          <a:prstGeom prst="rect">
            <a:avLst/>
          </a:prstGeom>
          <a:noFill/>
        </p:spPr>
        <p:txBody>
          <a:bodyPr wrap="none" rtlCol="0">
            <a:spAutoFit/>
          </a:bodyPr>
          <a:lstStyle/>
          <a:p>
            <a:endParaRPr lang="nl-NL" dirty="0"/>
          </a:p>
        </p:txBody>
      </p:sp>
      <p:sp>
        <p:nvSpPr>
          <p:cNvPr id="11" name="textruta 10">
            <a:extLst>
              <a:ext uri="{FF2B5EF4-FFF2-40B4-BE49-F238E27FC236}">
                <a16:creationId xmlns="" xmlns:a16="http://schemas.microsoft.com/office/drawing/2014/main" id="{AD3E3B67-63AE-47F6-834D-BAF93BDE1D3F}"/>
              </a:ext>
            </a:extLst>
          </p:cNvPr>
          <p:cNvSpPr txBox="1"/>
          <p:nvPr/>
        </p:nvSpPr>
        <p:spPr>
          <a:xfrm>
            <a:off x="1545997" y="2011024"/>
            <a:ext cx="9172803" cy="2616101"/>
          </a:xfrm>
          <a:prstGeom prst="rect">
            <a:avLst/>
          </a:prstGeom>
          <a:noFill/>
        </p:spPr>
        <p:txBody>
          <a:bodyPr wrap="square" rtlCol="0">
            <a:spAutoFit/>
          </a:bodyPr>
          <a:lstStyle/>
          <a:p>
            <a:pPr algn="ctr"/>
            <a:r>
              <a:rPr lang="en-GB" sz="2400" b="1" dirty="0" smtClean="0">
                <a:latin typeface="Roboto Slab" pitchFamily="2" charset="0"/>
                <a:ea typeface="Roboto Slab" pitchFamily="2" charset="0"/>
              </a:rPr>
              <a:t>Feature extraction</a:t>
            </a:r>
            <a:endParaRPr lang="en-GB" sz="2400" b="1" dirty="0">
              <a:latin typeface="Roboto Slab" pitchFamily="2" charset="0"/>
              <a:ea typeface="Roboto Slab" pitchFamily="2" charset="0"/>
            </a:endParaRPr>
          </a:p>
          <a:p>
            <a:pPr algn="ctr"/>
            <a:endParaRPr lang="en-GB" sz="2000" dirty="0">
              <a:latin typeface="Roboto Slab" pitchFamily="2" charset="0"/>
              <a:ea typeface="Roboto Slab" pitchFamily="2" charset="0"/>
            </a:endParaRPr>
          </a:p>
          <a:p>
            <a:pPr algn="ctr"/>
            <a:endParaRPr lang="en-GB" sz="2000" dirty="0" smtClean="0">
              <a:latin typeface="Roboto Slab" pitchFamily="2" charset="0"/>
              <a:ea typeface="Roboto Slab" pitchFamily="2" charset="0"/>
            </a:endParaRPr>
          </a:p>
          <a:p>
            <a:pPr algn="ctr"/>
            <a:r>
              <a:rPr lang="en-GB" sz="2000" b="1" dirty="0" smtClean="0"/>
              <a:t>“Feature </a:t>
            </a:r>
            <a:r>
              <a:rPr lang="en-GB" sz="2000" b="1" dirty="0"/>
              <a:t>extraction</a:t>
            </a:r>
            <a:r>
              <a:rPr lang="en-GB" sz="2000" dirty="0"/>
              <a:t> is a process of dimensionality reduction by which an initial set of raw data is reduced to more manageable groups for processing. A characteristic of these large data sets is a large number of variables that require a lot of computing resources to process</a:t>
            </a:r>
            <a:r>
              <a:rPr lang="en-GB" sz="2000" dirty="0" smtClean="0"/>
              <a:t>.”</a:t>
            </a:r>
            <a:endParaRPr lang="en-GB" sz="2000" dirty="0" smtClean="0">
              <a:latin typeface="Roboto Slab" pitchFamily="2" charset="0"/>
              <a:ea typeface="Roboto Slab" pitchFamily="2" charset="0"/>
            </a:endParaRPr>
          </a:p>
          <a:p>
            <a:pPr algn="ctr"/>
            <a:endParaRPr lang="en-GB" sz="2000" dirty="0">
              <a:latin typeface="Roboto Slab" pitchFamily="2" charset="0"/>
              <a:ea typeface="Roboto Slab" pitchFamily="2" charset="0"/>
            </a:endParaRPr>
          </a:p>
        </p:txBody>
      </p:sp>
    </p:spTree>
    <p:extLst>
      <p:ext uri="{BB962C8B-B14F-4D97-AF65-F5344CB8AC3E}">
        <p14:creationId xmlns:p14="http://schemas.microsoft.com/office/powerpoint/2010/main" val="23588311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3"/>
          <p:cNvSpPr/>
          <p:nvPr/>
        </p:nvSpPr>
        <p:spPr>
          <a:xfrm>
            <a:off x="0" y="0"/>
            <a:ext cx="12192000" cy="6858000"/>
          </a:xfrm>
          <a:prstGeom prst="rect">
            <a:avLst/>
          </a:prstGeom>
          <a:solidFill>
            <a:srgbClr val="271C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3"/>
          <p:cNvSpPr/>
          <p:nvPr/>
        </p:nvSpPr>
        <p:spPr>
          <a:xfrm>
            <a:off x="0" y="1469571"/>
            <a:ext cx="12192000" cy="4278086"/>
          </a:xfrm>
          <a:prstGeom prst="rect">
            <a:avLst/>
          </a:prstGeom>
          <a:solidFill>
            <a:srgbClr val="E1E1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3"/>
          <p:cNvSpPr/>
          <p:nvPr/>
        </p:nvSpPr>
        <p:spPr>
          <a:xfrm>
            <a:off x="530087" y="1469571"/>
            <a:ext cx="11131826" cy="4278086"/>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 name="Google Shape;118;p3"/>
          <p:cNvSpPr/>
          <p:nvPr/>
        </p:nvSpPr>
        <p:spPr>
          <a:xfrm>
            <a:off x="530087" y="893989"/>
            <a:ext cx="11131826" cy="1105980"/>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3"/>
          <p:cNvSpPr/>
          <p:nvPr/>
        </p:nvSpPr>
        <p:spPr>
          <a:xfrm>
            <a:off x="530087" y="5382126"/>
            <a:ext cx="11131826" cy="898072"/>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0" name="Google Shape;120;p3"/>
          <p:cNvPicPr preferRelativeResize="0"/>
          <p:nvPr/>
        </p:nvPicPr>
        <p:blipFill rotWithShape="1">
          <a:blip r:embed="rId3">
            <a:alphaModFix/>
          </a:blip>
          <a:srcRect/>
          <a:stretch/>
        </p:blipFill>
        <p:spPr>
          <a:xfrm>
            <a:off x="530087" y="134121"/>
            <a:ext cx="586556" cy="586556"/>
          </a:xfrm>
          <a:prstGeom prst="rect">
            <a:avLst/>
          </a:prstGeom>
          <a:noFill/>
          <a:ln>
            <a:noFill/>
          </a:ln>
        </p:spPr>
      </p:pic>
      <p:sp>
        <p:nvSpPr>
          <p:cNvPr id="122" name="Google Shape;122;p3"/>
          <p:cNvSpPr txBox="1"/>
          <p:nvPr/>
        </p:nvSpPr>
        <p:spPr>
          <a:xfrm>
            <a:off x="1162957" y="275440"/>
            <a:ext cx="6364514" cy="3693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AAD9"/>
              </a:buClr>
              <a:buSzPts val="1800"/>
              <a:buFont typeface="Arial"/>
              <a:buChar char="•"/>
            </a:pPr>
            <a:r>
              <a:rPr lang="en-GB" sz="1800" b="0" i="0" u="none" strike="noStrike" cap="none">
                <a:solidFill>
                  <a:srgbClr val="2AAAD9"/>
                </a:solidFill>
                <a:latin typeface="Roboto Slab"/>
                <a:ea typeface="Roboto Slab"/>
                <a:cs typeface="Roboto Slab"/>
                <a:sym typeface="Roboto Slab"/>
              </a:rPr>
              <a:t>Centraal Bureau voor de Statistiek</a:t>
            </a:r>
            <a:endParaRPr sz="1400" b="0" i="0" u="none" strike="noStrike" cap="none">
              <a:solidFill>
                <a:srgbClr val="000000"/>
              </a:solidFill>
              <a:latin typeface="Arial"/>
              <a:ea typeface="Arial"/>
              <a:cs typeface="Arial"/>
              <a:sym typeface="Arial"/>
            </a:endParaRPr>
          </a:p>
        </p:txBody>
      </p:sp>
      <p:sp>
        <p:nvSpPr>
          <p:cNvPr id="123" name="Google Shape;123;p3"/>
          <p:cNvSpPr txBox="1"/>
          <p:nvPr/>
        </p:nvSpPr>
        <p:spPr>
          <a:xfrm>
            <a:off x="530087" y="6351546"/>
            <a:ext cx="11014213"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E1E1E1"/>
                </a:solidFill>
                <a:latin typeface="Roboto Slab"/>
                <a:ea typeface="Roboto Slab"/>
                <a:cs typeface="Roboto Slab"/>
                <a:sym typeface="Roboto Slab"/>
              </a:rPr>
              <a:t>Setback</a:t>
            </a:r>
            <a:endParaRPr sz="1600" b="0" i="0" u="none" strike="noStrike" cap="none">
              <a:solidFill>
                <a:srgbClr val="E1E1E1"/>
              </a:solidFill>
              <a:latin typeface="Roboto Slab"/>
              <a:ea typeface="Roboto Slab"/>
              <a:cs typeface="Roboto Slab"/>
              <a:sym typeface="Roboto Slab"/>
            </a:endParaRPr>
          </a:p>
        </p:txBody>
      </p:sp>
      <p:sp>
        <p:nvSpPr>
          <p:cNvPr id="124" name="Google Shape;124;p3"/>
          <p:cNvSpPr txBox="1"/>
          <p:nvPr/>
        </p:nvSpPr>
        <p:spPr>
          <a:xfrm>
            <a:off x="1159329" y="-75111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 name="Google Shape;125;p3"/>
          <p:cNvSpPr txBox="1"/>
          <p:nvPr/>
        </p:nvSpPr>
        <p:spPr>
          <a:xfrm>
            <a:off x="1116643" y="1225485"/>
            <a:ext cx="98938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smtClean="0">
                <a:solidFill>
                  <a:schemeClr val="dk1"/>
                </a:solidFill>
                <a:latin typeface="Roboto Slab"/>
                <a:ea typeface="Roboto Slab"/>
                <a:cs typeface="Roboto Slab"/>
                <a:sym typeface="Roboto Slab"/>
              </a:rPr>
              <a:t>Dimensionality reduction</a:t>
            </a:r>
            <a:endParaRPr sz="1400" b="0" i="0" u="none" strike="noStrike" cap="none" dirty="0">
              <a:solidFill>
                <a:srgbClr val="000000"/>
              </a:solidFill>
              <a:latin typeface="Arial"/>
              <a:ea typeface="Arial"/>
              <a:cs typeface="Arial"/>
              <a:sym typeface="Arial"/>
            </a:endParaRPr>
          </a:p>
        </p:txBody>
      </p:sp>
      <p:pic>
        <p:nvPicPr>
          <p:cNvPr id="2" name="Picture 1"/>
          <p:cNvPicPr>
            <a:picLocks noChangeAspect="1"/>
          </p:cNvPicPr>
          <p:nvPr/>
        </p:nvPicPr>
        <p:blipFill>
          <a:blip r:embed="rId4"/>
          <a:stretch>
            <a:fillRect/>
          </a:stretch>
        </p:blipFill>
        <p:spPr>
          <a:xfrm>
            <a:off x="1568435" y="2688137"/>
            <a:ext cx="3223484" cy="3223484"/>
          </a:xfrm>
          <a:prstGeom prst="rect">
            <a:avLst/>
          </a:prstGeom>
        </p:spPr>
      </p:pic>
      <p:pic>
        <p:nvPicPr>
          <p:cNvPr id="4" name="Picture 3"/>
          <p:cNvPicPr>
            <a:picLocks noChangeAspect="1"/>
          </p:cNvPicPr>
          <p:nvPr/>
        </p:nvPicPr>
        <p:blipFill>
          <a:blip r:embed="rId5"/>
          <a:stretch>
            <a:fillRect/>
          </a:stretch>
        </p:blipFill>
        <p:spPr>
          <a:xfrm>
            <a:off x="6108246" y="2575551"/>
            <a:ext cx="3475729" cy="3301173"/>
          </a:xfrm>
          <a:prstGeom prst="rect">
            <a:avLst/>
          </a:prstGeom>
        </p:spPr>
      </p:pic>
    </p:spTree>
    <p:extLst>
      <p:ext uri="{BB962C8B-B14F-4D97-AF65-F5344CB8AC3E}">
        <p14:creationId xmlns:p14="http://schemas.microsoft.com/office/powerpoint/2010/main" val="14992861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3"/>
          <p:cNvSpPr/>
          <p:nvPr/>
        </p:nvSpPr>
        <p:spPr>
          <a:xfrm>
            <a:off x="0" y="0"/>
            <a:ext cx="12192000" cy="6858000"/>
          </a:xfrm>
          <a:prstGeom prst="rect">
            <a:avLst/>
          </a:prstGeom>
          <a:solidFill>
            <a:srgbClr val="271C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3"/>
          <p:cNvSpPr/>
          <p:nvPr/>
        </p:nvSpPr>
        <p:spPr>
          <a:xfrm>
            <a:off x="0" y="1469571"/>
            <a:ext cx="12192000" cy="4278086"/>
          </a:xfrm>
          <a:prstGeom prst="rect">
            <a:avLst/>
          </a:prstGeom>
          <a:solidFill>
            <a:srgbClr val="E1E1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3"/>
          <p:cNvSpPr/>
          <p:nvPr/>
        </p:nvSpPr>
        <p:spPr>
          <a:xfrm>
            <a:off x="530087" y="1469571"/>
            <a:ext cx="11131826" cy="4278086"/>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 name="Google Shape;118;p3"/>
          <p:cNvSpPr/>
          <p:nvPr/>
        </p:nvSpPr>
        <p:spPr>
          <a:xfrm>
            <a:off x="530087" y="893989"/>
            <a:ext cx="11131826" cy="1105980"/>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3"/>
          <p:cNvSpPr/>
          <p:nvPr/>
        </p:nvSpPr>
        <p:spPr>
          <a:xfrm>
            <a:off x="530087" y="5382126"/>
            <a:ext cx="11131826" cy="898072"/>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0" name="Google Shape;120;p3"/>
          <p:cNvPicPr preferRelativeResize="0"/>
          <p:nvPr/>
        </p:nvPicPr>
        <p:blipFill rotWithShape="1">
          <a:blip r:embed="rId3">
            <a:alphaModFix/>
          </a:blip>
          <a:srcRect/>
          <a:stretch/>
        </p:blipFill>
        <p:spPr>
          <a:xfrm>
            <a:off x="530087" y="134121"/>
            <a:ext cx="586556" cy="586556"/>
          </a:xfrm>
          <a:prstGeom prst="rect">
            <a:avLst/>
          </a:prstGeom>
          <a:noFill/>
          <a:ln>
            <a:noFill/>
          </a:ln>
        </p:spPr>
      </p:pic>
      <p:sp>
        <p:nvSpPr>
          <p:cNvPr id="122" name="Google Shape;122;p3"/>
          <p:cNvSpPr txBox="1"/>
          <p:nvPr/>
        </p:nvSpPr>
        <p:spPr>
          <a:xfrm>
            <a:off x="1162957" y="275440"/>
            <a:ext cx="6364514" cy="3693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AAD9"/>
              </a:buClr>
              <a:buSzPts val="1800"/>
              <a:buFont typeface="Arial"/>
              <a:buChar char="•"/>
            </a:pPr>
            <a:r>
              <a:rPr lang="en-GB" sz="1800" b="0" i="0" u="none" strike="noStrike" cap="none">
                <a:solidFill>
                  <a:srgbClr val="2AAAD9"/>
                </a:solidFill>
                <a:latin typeface="Roboto Slab"/>
                <a:ea typeface="Roboto Slab"/>
                <a:cs typeface="Roboto Slab"/>
                <a:sym typeface="Roboto Slab"/>
              </a:rPr>
              <a:t>Centraal Bureau voor de Statistiek</a:t>
            </a:r>
            <a:endParaRPr sz="1400" b="0" i="0" u="none" strike="noStrike" cap="none">
              <a:solidFill>
                <a:srgbClr val="000000"/>
              </a:solidFill>
              <a:latin typeface="Arial"/>
              <a:ea typeface="Arial"/>
              <a:cs typeface="Arial"/>
              <a:sym typeface="Arial"/>
            </a:endParaRPr>
          </a:p>
        </p:txBody>
      </p:sp>
      <p:sp>
        <p:nvSpPr>
          <p:cNvPr id="123" name="Google Shape;123;p3"/>
          <p:cNvSpPr txBox="1"/>
          <p:nvPr/>
        </p:nvSpPr>
        <p:spPr>
          <a:xfrm>
            <a:off x="530087" y="6351546"/>
            <a:ext cx="11014213"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E1E1E1"/>
                </a:solidFill>
                <a:latin typeface="Roboto Slab"/>
                <a:ea typeface="Roboto Slab"/>
                <a:cs typeface="Roboto Slab"/>
                <a:sym typeface="Roboto Slab"/>
              </a:rPr>
              <a:t>Setback</a:t>
            </a:r>
            <a:endParaRPr sz="1600" b="0" i="0" u="none" strike="noStrike" cap="none">
              <a:solidFill>
                <a:srgbClr val="E1E1E1"/>
              </a:solidFill>
              <a:latin typeface="Roboto Slab"/>
              <a:ea typeface="Roboto Slab"/>
              <a:cs typeface="Roboto Slab"/>
              <a:sym typeface="Roboto Slab"/>
            </a:endParaRPr>
          </a:p>
        </p:txBody>
      </p:sp>
      <p:sp>
        <p:nvSpPr>
          <p:cNvPr id="124" name="Google Shape;124;p3"/>
          <p:cNvSpPr txBox="1"/>
          <p:nvPr/>
        </p:nvSpPr>
        <p:spPr>
          <a:xfrm>
            <a:off x="1159329" y="-75111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 name="Google Shape;125;p3"/>
          <p:cNvSpPr txBox="1"/>
          <p:nvPr/>
        </p:nvSpPr>
        <p:spPr>
          <a:xfrm>
            <a:off x="1116643" y="1225485"/>
            <a:ext cx="98938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smtClean="0">
                <a:solidFill>
                  <a:schemeClr val="dk1"/>
                </a:solidFill>
                <a:latin typeface="Roboto Slab"/>
                <a:ea typeface="Roboto Slab"/>
                <a:cs typeface="Roboto Slab"/>
                <a:sym typeface="Roboto Slab"/>
              </a:rPr>
              <a:t>Principal component analysis</a:t>
            </a:r>
            <a:endParaRPr sz="1400" b="0" i="0" u="none" strike="noStrike" cap="none" dirty="0">
              <a:solidFill>
                <a:srgbClr val="000000"/>
              </a:solidFill>
              <a:latin typeface="Arial"/>
              <a:ea typeface="Arial"/>
              <a:cs typeface="Arial"/>
              <a:sym typeface="Arial"/>
            </a:endParaRPr>
          </a:p>
        </p:txBody>
      </p:sp>
      <p:pic>
        <p:nvPicPr>
          <p:cNvPr id="3" name="Afbeelding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556" y="1821320"/>
            <a:ext cx="6852248" cy="4675231"/>
          </a:xfrm>
          <a:prstGeom prst="rect">
            <a:avLst/>
          </a:prstGeom>
        </p:spPr>
      </p:pic>
      <p:sp>
        <p:nvSpPr>
          <p:cNvPr id="2" name="Rectangle 1"/>
          <p:cNvSpPr/>
          <p:nvPr/>
        </p:nvSpPr>
        <p:spPr>
          <a:xfrm>
            <a:off x="6620719" y="2847372"/>
            <a:ext cx="520861" cy="2662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94826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0"/>
            <a:ext cx="12192000" cy="6858000"/>
          </a:xfrm>
          <a:prstGeom prst="rect">
            <a:avLst/>
          </a:prstGeom>
          <a:solidFill>
            <a:srgbClr val="271C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
          <p:cNvSpPr/>
          <p:nvPr/>
        </p:nvSpPr>
        <p:spPr>
          <a:xfrm>
            <a:off x="0" y="1469571"/>
            <a:ext cx="12192000" cy="4278086"/>
          </a:xfrm>
          <a:prstGeom prst="rect">
            <a:avLst/>
          </a:prstGeom>
          <a:solidFill>
            <a:srgbClr val="E1E1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1" name="Google Shape;101;p2"/>
          <p:cNvSpPr/>
          <p:nvPr/>
        </p:nvSpPr>
        <p:spPr>
          <a:xfrm>
            <a:off x="530087" y="1529346"/>
            <a:ext cx="11131826" cy="4278086"/>
          </a:xfrm>
          <a:prstGeom prst="rect">
            <a:avLst/>
          </a:prstGeom>
          <a:solidFill>
            <a:srgbClr val="F4F4F4"/>
          </a:solidFill>
          <a:ln>
            <a:noFill/>
          </a:ln>
        </p:spPr>
        <p:txBody>
          <a:bodyPr spcFirstLastPara="1" wrap="square" lIns="91425" tIns="45700" rIns="91425" bIns="45700" anchor="ctr" anchorCtr="0">
            <a:noAutofit/>
          </a:bodyPr>
          <a:lstStyle/>
          <a:p>
            <a:pPr lvl="0" algn="ctr">
              <a:buSzPts val="1800"/>
            </a:pPr>
            <a:endParaRPr sz="1800" b="0" i="0" u="none" strike="noStrike" cap="none" dirty="0">
              <a:solidFill>
                <a:schemeClr val="tx1"/>
              </a:solidFill>
              <a:latin typeface="Roboto Slab"/>
              <a:ea typeface="Roboto Slab"/>
              <a:cs typeface="Roboto Slab"/>
              <a:sym typeface="Roboto Slab"/>
            </a:endParaRPr>
          </a:p>
        </p:txBody>
      </p:sp>
      <p:sp>
        <p:nvSpPr>
          <p:cNvPr id="102" name="Google Shape;102;p2"/>
          <p:cNvSpPr/>
          <p:nvPr/>
        </p:nvSpPr>
        <p:spPr>
          <a:xfrm>
            <a:off x="530087" y="780452"/>
            <a:ext cx="11131826" cy="1219517"/>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Roboto Slab"/>
              <a:ea typeface="Roboto Slab"/>
              <a:cs typeface="Roboto Slab"/>
              <a:sym typeface="Roboto Slab"/>
            </a:endParaRPr>
          </a:p>
        </p:txBody>
      </p:sp>
      <p:sp>
        <p:nvSpPr>
          <p:cNvPr id="103" name="Google Shape;103;p2"/>
          <p:cNvSpPr/>
          <p:nvPr/>
        </p:nvSpPr>
        <p:spPr>
          <a:xfrm>
            <a:off x="530087" y="5382126"/>
            <a:ext cx="11131826" cy="898072"/>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4" name="Google Shape;104;p2"/>
          <p:cNvPicPr preferRelativeResize="0"/>
          <p:nvPr/>
        </p:nvPicPr>
        <p:blipFill rotWithShape="1">
          <a:blip r:embed="rId3">
            <a:alphaModFix/>
          </a:blip>
          <a:srcRect/>
          <a:stretch/>
        </p:blipFill>
        <p:spPr>
          <a:xfrm>
            <a:off x="530087" y="134121"/>
            <a:ext cx="586556" cy="586556"/>
          </a:xfrm>
          <a:prstGeom prst="rect">
            <a:avLst/>
          </a:prstGeom>
          <a:noFill/>
          <a:ln>
            <a:noFill/>
          </a:ln>
        </p:spPr>
      </p:pic>
      <p:sp>
        <p:nvSpPr>
          <p:cNvPr id="105" name="Google Shape;105;p2"/>
          <p:cNvSpPr txBox="1"/>
          <p:nvPr/>
        </p:nvSpPr>
        <p:spPr>
          <a:xfrm>
            <a:off x="6743700" y="134121"/>
            <a:ext cx="4800600" cy="64633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600"/>
              <a:buFont typeface="Arial"/>
              <a:buNone/>
            </a:pPr>
            <a:r>
              <a:rPr lang="en-GB" sz="3600" b="1" i="0" u="none" strike="noStrike" cap="none">
                <a:solidFill>
                  <a:srgbClr val="E1E1E1"/>
                </a:solidFill>
                <a:latin typeface="Roboto Slab"/>
                <a:ea typeface="Roboto Slab"/>
                <a:cs typeface="Roboto Slab"/>
                <a:sym typeface="Roboto Slab"/>
              </a:rPr>
              <a:t>So far</a:t>
            </a:r>
            <a:endParaRPr sz="1400" b="0" i="0" u="none" strike="noStrike" cap="none">
              <a:solidFill>
                <a:srgbClr val="000000"/>
              </a:solidFill>
              <a:latin typeface="Arial"/>
              <a:ea typeface="Arial"/>
              <a:cs typeface="Arial"/>
              <a:sym typeface="Arial"/>
            </a:endParaRPr>
          </a:p>
        </p:txBody>
      </p:sp>
      <p:sp>
        <p:nvSpPr>
          <p:cNvPr id="106" name="Google Shape;106;p2"/>
          <p:cNvSpPr txBox="1"/>
          <p:nvPr/>
        </p:nvSpPr>
        <p:spPr>
          <a:xfrm>
            <a:off x="1162957" y="275440"/>
            <a:ext cx="6364514" cy="3693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AAD9"/>
              </a:buClr>
              <a:buSzPts val="1800"/>
              <a:buFont typeface="Arial"/>
              <a:buChar char="•"/>
            </a:pPr>
            <a:r>
              <a:rPr lang="en-GB" sz="1800" b="0" i="0" u="none" strike="noStrike" cap="none">
                <a:solidFill>
                  <a:srgbClr val="2AAAD9"/>
                </a:solidFill>
                <a:latin typeface="Roboto Slab"/>
                <a:ea typeface="Roboto Slab"/>
                <a:cs typeface="Roboto Slab"/>
                <a:sym typeface="Roboto Slab"/>
              </a:rPr>
              <a:t>Centraal Bureau voor de Statistiek</a:t>
            </a:r>
            <a:endParaRPr sz="1400" b="0" i="0" u="none" strike="noStrike" cap="none">
              <a:solidFill>
                <a:srgbClr val="000000"/>
              </a:solidFill>
              <a:latin typeface="Arial"/>
              <a:ea typeface="Arial"/>
              <a:cs typeface="Arial"/>
              <a:sym typeface="Arial"/>
            </a:endParaRPr>
          </a:p>
        </p:txBody>
      </p:sp>
      <p:sp>
        <p:nvSpPr>
          <p:cNvPr id="108" name="Google Shape;108;p2"/>
          <p:cNvSpPr txBox="1"/>
          <p:nvPr/>
        </p:nvSpPr>
        <p:spPr>
          <a:xfrm>
            <a:off x="1159329" y="-75111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 name="Google Shape;109;p2"/>
          <p:cNvSpPr txBox="1"/>
          <p:nvPr/>
        </p:nvSpPr>
        <p:spPr>
          <a:xfrm>
            <a:off x="1116643" y="1225485"/>
            <a:ext cx="98938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smtClean="0">
                <a:solidFill>
                  <a:schemeClr val="dk1"/>
                </a:solidFill>
                <a:latin typeface="Roboto Slab"/>
                <a:ea typeface="Roboto Slab"/>
                <a:cs typeface="Roboto Slab"/>
                <a:sym typeface="Roboto Slab"/>
              </a:rPr>
              <a:t>Recap : </a:t>
            </a:r>
            <a:endParaRPr sz="1400" b="0" i="0" u="none" strike="noStrike" cap="none" dirty="0">
              <a:solidFill>
                <a:srgbClr val="000000"/>
              </a:solidFill>
              <a:latin typeface="Arial"/>
              <a:ea typeface="Arial"/>
              <a:cs typeface="Arial"/>
              <a:sym typeface="Arial"/>
            </a:endParaRPr>
          </a:p>
        </p:txBody>
      </p:sp>
      <p:pic>
        <p:nvPicPr>
          <p:cNvPr id="2" name="Picture 1"/>
          <p:cNvPicPr>
            <a:picLocks noChangeAspect="1"/>
          </p:cNvPicPr>
          <p:nvPr/>
        </p:nvPicPr>
        <p:blipFill>
          <a:blip r:embed="rId4"/>
          <a:stretch>
            <a:fillRect/>
          </a:stretch>
        </p:blipFill>
        <p:spPr>
          <a:xfrm>
            <a:off x="7938267" y="804733"/>
            <a:ext cx="3458908" cy="5341605"/>
          </a:xfrm>
          <a:prstGeom prst="rect">
            <a:avLst/>
          </a:prstGeom>
        </p:spPr>
      </p:pic>
      <p:sp>
        <p:nvSpPr>
          <p:cNvPr id="3" name="TextBox 2"/>
          <p:cNvSpPr txBox="1"/>
          <p:nvPr/>
        </p:nvSpPr>
        <p:spPr>
          <a:xfrm>
            <a:off x="1159328" y="2381751"/>
            <a:ext cx="5067851" cy="400110"/>
          </a:xfrm>
          <a:prstGeom prst="rect">
            <a:avLst/>
          </a:prstGeom>
          <a:noFill/>
        </p:spPr>
        <p:txBody>
          <a:bodyPr wrap="square" rtlCol="0">
            <a:spAutoFit/>
          </a:bodyPr>
          <a:lstStyle/>
          <a:p>
            <a:r>
              <a:rPr lang="en-US" sz="2000" dirty="0" smtClean="0">
                <a:latin typeface="Roboto Slab" charset="0"/>
                <a:ea typeface="Roboto Slab" charset="0"/>
                <a:cs typeface="Roboto Slab" charset="0"/>
              </a:rPr>
              <a:t>The goal of our research:</a:t>
            </a:r>
            <a:endParaRPr lang="en-US" sz="2000" dirty="0">
              <a:latin typeface="Roboto Slab" charset="0"/>
              <a:ea typeface="Roboto Slab" charset="0"/>
              <a:cs typeface="Roboto Slab" charset="0"/>
            </a:endParaRPr>
          </a:p>
        </p:txBody>
      </p:sp>
      <p:sp>
        <p:nvSpPr>
          <p:cNvPr id="17" name="Google Shape;146;p4"/>
          <p:cNvSpPr txBox="1"/>
          <p:nvPr/>
        </p:nvSpPr>
        <p:spPr>
          <a:xfrm>
            <a:off x="1159327" y="2990604"/>
            <a:ext cx="6368143" cy="1754286"/>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chemeClr val="dk1"/>
              </a:buClr>
              <a:buSzPts val="1800"/>
            </a:pPr>
            <a:r>
              <a:rPr lang="en-GB" sz="1800" b="1" i="0" u="none" strike="noStrike" cap="none" dirty="0" smtClean="0">
                <a:solidFill>
                  <a:schemeClr val="dk1"/>
                </a:solidFill>
                <a:latin typeface="Roboto Slab"/>
                <a:ea typeface="Roboto Slab"/>
                <a:cs typeface="Roboto Slab"/>
                <a:sym typeface="Roboto Slab"/>
              </a:rPr>
              <a:t>The goal of this research is to give C.B.S., through the use if Machine Learning, insight in the type  of cybercrime victims of the current Dutch population by determining whether cybercrime victimization is predominantly bound to people with some certain economics, demographic </a:t>
            </a:r>
            <a:r>
              <a:rPr lang="en-GB" sz="1800" b="1" dirty="0">
                <a:solidFill>
                  <a:schemeClr val="dk1"/>
                </a:solidFill>
                <a:latin typeface="Roboto Slab"/>
                <a:ea typeface="Roboto Slab"/>
                <a:cs typeface="Roboto Slab"/>
                <a:sym typeface="Roboto Slab"/>
              </a:rPr>
              <a:t>a</a:t>
            </a:r>
            <a:r>
              <a:rPr lang="en-GB" sz="1800" b="1" i="0" u="none" strike="noStrike" cap="none" dirty="0" smtClean="0">
                <a:solidFill>
                  <a:schemeClr val="dk1"/>
                </a:solidFill>
                <a:latin typeface="Roboto Slab"/>
                <a:ea typeface="Roboto Slab"/>
                <a:cs typeface="Roboto Slab"/>
                <a:sym typeface="Roboto Slab"/>
              </a:rPr>
              <a:t>nd psychological features.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3"/>
          <p:cNvSpPr/>
          <p:nvPr/>
        </p:nvSpPr>
        <p:spPr>
          <a:xfrm>
            <a:off x="0" y="0"/>
            <a:ext cx="12192000" cy="6858000"/>
          </a:xfrm>
          <a:prstGeom prst="rect">
            <a:avLst/>
          </a:prstGeom>
          <a:solidFill>
            <a:srgbClr val="271C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3"/>
          <p:cNvSpPr/>
          <p:nvPr/>
        </p:nvSpPr>
        <p:spPr>
          <a:xfrm>
            <a:off x="0" y="1469571"/>
            <a:ext cx="12192000" cy="4278086"/>
          </a:xfrm>
          <a:prstGeom prst="rect">
            <a:avLst/>
          </a:prstGeom>
          <a:solidFill>
            <a:srgbClr val="E1E1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3"/>
          <p:cNvSpPr/>
          <p:nvPr/>
        </p:nvSpPr>
        <p:spPr>
          <a:xfrm>
            <a:off x="530087" y="1469571"/>
            <a:ext cx="11131826" cy="4278086"/>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 name="Google Shape;118;p3"/>
          <p:cNvSpPr/>
          <p:nvPr/>
        </p:nvSpPr>
        <p:spPr>
          <a:xfrm>
            <a:off x="530087" y="893989"/>
            <a:ext cx="11131826" cy="1105980"/>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3"/>
          <p:cNvSpPr/>
          <p:nvPr/>
        </p:nvSpPr>
        <p:spPr>
          <a:xfrm>
            <a:off x="530087" y="5382126"/>
            <a:ext cx="11131826" cy="898072"/>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0" name="Google Shape;120;p3"/>
          <p:cNvPicPr preferRelativeResize="0"/>
          <p:nvPr/>
        </p:nvPicPr>
        <p:blipFill rotWithShape="1">
          <a:blip r:embed="rId3">
            <a:alphaModFix/>
          </a:blip>
          <a:srcRect/>
          <a:stretch/>
        </p:blipFill>
        <p:spPr>
          <a:xfrm>
            <a:off x="530087" y="134121"/>
            <a:ext cx="586556" cy="586556"/>
          </a:xfrm>
          <a:prstGeom prst="rect">
            <a:avLst/>
          </a:prstGeom>
          <a:noFill/>
          <a:ln>
            <a:noFill/>
          </a:ln>
        </p:spPr>
      </p:pic>
      <p:sp>
        <p:nvSpPr>
          <p:cNvPr id="122" name="Google Shape;122;p3"/>
          <p:cNvSpPr txBox="1"/>
          <p:nvPr/>
        </p:nvSpPr>
        <p:spPr>
          <a:xfrm>
            <a:off x="1162957" y="275440"/>
            <a:ext cx="6364514" cy="3693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AAD9"/>
              </a:buClr>
              <a:buSzPts val="1800"/>
              <a:buFont typeface="Arial"/>
              <a:buChar char="•"/>
            </a:pPr>
            <a:r>
              <a:rPr lang="en-GB" sz="1800" b="0" i="0" u="none" strike="noStrike" cap="none">
                <a:solidFill>
                  <a:srgbClr val="2AAAD9"/>
                </a:solidFill>
                <a:latin typeface="Roboto Slab"/>
                <a:ea typeface="Roboto Slab"/>
                <a:cs typeface="Roboto Slab"/>
                <a:sym typeface="Roboto Slab"/>
              </a:rPr>
              <a:t>Centraal Bureau voor de Statistiek</a:t>
            </a:r>
            <a:endParaRPr sz="1400" b="0" i="0" u="none" strike="noStrike" cap="none">
              <a:solidFill>
                <a:srgbClr val="000000"/>
              </a:solidFill>
              <a:latin typeface="Arial"/>
              <a:ea typeface="Arial"/>
              <a:cs typeface="Arial"/>
              <a:sym typeface="Arial"/>
            </a:endParaRPr>
          </a:p>
        </p:txBody>
      </p:sp>
      <p:sp>
        <p:nvSpPr>
          <p:cNvPr id="123" name="Google Shape;123;p3"/>
          <p:cNvSpPr txBox="1"/>
          <p:nvPr/>
        </p:nvSpPr>
        <p:spPr>
          <a:xfrm>
            <a:off x="530087" y="6351546"/>
            <a:ext cx="11014213"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E1E1E1"/>
                </a:solidFill>
                <a:latin typeface="Roboto Slab"/>
                <a:ea typeface="Roboto Slab"/>
                <a:cs typeface="Roboto Slab"/>
                <a:sym typeface="Roboto Slab"/>
              </a:rPr>
              <a:t>Setback</a:t>
            </a:r>
            <a:endParaRPr sz="1600" b="0" i="0" u="none" strike="noStrike" cap="none">
              <a:solidFill>
                <a:srgbClr val="E1E1E1"/>
              </a:solidFill>
              <a:latin typeface="Roboto Slab"/>
              <a:ea typeface="Roboto Slab"/>
              <a:cs typeface="Roboto Slab"/>
              <a:sym typeface="Roboto Slab"/>
            </a:endParaRPr>
          </a:p>
        </p:txBody>
      </p:sp>
      <p:sp>
        <p:nvSpPr>
          <p:cNvPr id="124" name="Google Shape;124;p3"/>
          <p:cNvSpPr txBox="1"/>
          <p:nvPr/>
        </p:nvSpPr>
        <p:spPr>
          <a:xfrm>
            <a:off x="1159329" y="-75111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 name="Google Shape;125;p3"/>
          <p:cNvSpPr txBox="1"/>
          <p:nvPr/>
        </p:nvSpPr>
        <p:spPr>
          <a:xfrm>
            <a:off x="1116643" y="1225485"/>
            <a:ext cx="98938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smtClean="0">
                <a:solidFill>
                  <a:schemeClr val="dk1"/>
                </a:solidFill>
                <a:latin typeface="Roboto Slab"/>
                <a:ea typeface="Roboto Slab"/>
                <a:cs typeface="Roboto Slab"/>
                <a:sym typeface="Roboto Slab"/>
              </a:rPr>
              <a:t>Principal component analysis</a:t>
            </a:r>
            <a:endParaRPr sz="1400" b="0" i="0" u="none" strike="noStrike" cap="none" dirty="0">
              <a:solidFill>
                <a:srgbClr val="000000"/>
              </a:solidFill>
              <a:latin typeface="Arial"/>
              <a:ea typeface="Arial"/>
              <a:cs typeface="Arial"/>
              <a:sym typeface="Arial"/>
            </a:endParaRPr>
          </a:p>
        </p:txBody>
      </p:sp>
      <p:pic>
        <p:nvPicPr>
          <p:cNvPr id="2" name="Afbeelding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329" y="1999969"/>
            <a:ext cx="8933577" cy="3507154"/>
          </a:xfrm>
          <a:prstGeom prst="rect">
            <a:avLst/>
          </a:prstGeom>
        </p:spPr>
      </p:pic>
      <p:sp>
        <p:nvSpPr>
          <p:cNvPr id="3" name="Rectangle 2"/>
          <p:cNvSpPr/>
          <p:nvPr/>
        </p:nvSpPr>
        <p:spPr>
          <a:xfrm>
            <a:off x="5960962" y="2720051"/>
            <a:ext cx="381965" cy="335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1879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3"/>
          <p:cNvSpPr/>
          <p:nvPr/>
        </p:nvSpPr>
        <p:spPr>
          <a:xfrm>
            <a:off x="0" y="0"/>
            <a:ext cx="12192000" cy="6858000"/>
          </a:xfrm>
          <a:prstGeom prst="rect">
            <a:avLst/>
          </a:prstGeom>
          <a:solidFill>
            <a:srgbClr val="271C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3"/>
          <p:cNvSpPr/>
          <p:nvPr/>
        </p:nvSpPr>
        <p:spPr>
          <a:xfrm>
            <a:off x="0" y="1469571"/>
            <a:ext cx="12192000" cy="4278086"/>
          </a:xfrm>
          <a:prstGeom prst="rect">
            <a:avLst/>
          </a:prstGeom>
          <a:solidFill>
            <a:srgbClr val="E1E1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3"/>
          <p:cNvSpPr/>
          <p:nvPr/>
        </p:nvSpPr>
        <p:spPr>
          <a:xfrm>
            <a:off x="530087" y="1469571"/>
            <a:ext cx="11131826" cy="4278086"/>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 name="Google Shape;118;p3"/>
          <p:cNvSpPr/>
          <p:nvPr/>
        </p:nvSpPr>
        <p:spPr>
          <a:xfrm>
            <a:off x="530087" y="893989"/>
            <a:ext cx="11131826" cy="1105980"/>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3"/>
          <p:cNvSpPr/>
          <p:nvPr/>
        </p:nvSpPr>
        <p:spPr>
          <a:xfrm>
            <a:off x="530087" y="5382126"/>
            <a:ext cx="11131826" cy="898072"/>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0" name="Google Shape;120;p3"/>
          <p:cNvPicPr preferRelativeResize="0"/>
          <p:nvPr/>
        </p:nvPicPr>
        <p:blipFill rotWithShape="1">
          <a:blip r:embed="rId3">
            <a:alphaModFix/>
          </a:blip>
          <a:srcRect/>
          <a:stretch/>
        </p:blipFill>
        <p:spPr>
          <a:xfrm>
            <a:off x="530087" y="134121"/>
            <a:ext cx="586556" cy="586556"/>
          </a:xfrm>
          <a:prstGeom prst="rect">
            <a:avLst/>
          </a:prstGeom>
          <a:noFill/>
          <a:ln>
            <a:noFill/>
          </a:ln>
        </p:spPr>
      </p:pic>
      <p:sp>
        <p:nvSpPr>
          <p:cNvPr id="122" name="Google Shape;122;p3"/>
          <p:cNvSpPr txBox="1"/>
          <p:nvPr/>
        </p:nvSpPr>
        <p:spPr>
          <a:xfrm>
            <a:off x="1162957" y="275440"/>
            <a:ext cx="6364514" cy="3693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AAD9"/>
              </a:buClr>
              <a:buSzPts val="1800"/>
              <a:buFont typeface="Arial"/>
              <a:buChar char="•"/>
            </a:pPr>
            <a:r>
              <a:rPr lang="en-GB" sz="1800" b="0" i="0" u="none" strike="noStrike" cap="none">
                <a:solidFill>
                  <a:srgbClr val="2AAAD9"/>
                </a:solidFill>
                <a:latin typeface="Roboto Slab"/>
                <a:ea typeface="Roboto Slab"/>
                <a:cs typeface="Roboto Slab"/>
                <a:sym typeface="Roboto Slab"/>
              </a:rPr>
              <a:t>Centraal Bureau voor de Statistiek</a:t>
            </a:r>
            <a:endParaRPr sz="1400" b="0" i="0" u="none" strike="noStrike" cap="none">
              <a:solidFill>
                <a:srgbClr val="000000"/>
              </a:solidFill>
              <a:latin typeface="Arial"/>
              <a:ea typeface="Arial"/>
              <a:cs typeface="Arial"/>
              <a:sym typeface="Arial"/>
            </a:endParaRPr>
          </a:p>
        </p:txBody>
      </p:sp>
      <p:sp>
        <p:nvSpPr>
          <p:cNvPr id="123" name="Google Shape;123;p3"/>
          <p:cNvSpPr txBox="1"/>
          <p:nvPr/>
        </p:nvSpPr>
        <p:spPr>
          <a:xfrm>
            <a:off x="530087" y="6351546"/>
            <a:ext cx="11014213"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E1E1E1"/>
                </a:solidFill>
                <a:latin typeface="Roboto Slab"/>
                <a:ea typeface="Roboto Slab"/>
                <a:cs typeface="Roboto Slab"/>
                <a:sym typeface="Roboto Slab"/>
              </a:rPr>
              <a:t>Setback</a:t>
            </a:r>
            <a:endParaRPr sz="1600" b="0" i="0" u="none" strike="noStrike" cap="none">
              <a:solidFill>
                <a:srgbClr val="E1E1E1"/>
              </a:solidFill>
              <a:latin typeface="Roboto Slab"/>
              <a:ea typeface="Roboto Slab"/>
              <a:cs typeface="Roboto Slab"/>
              <a:sym typeface="Roboto Slab"/>
            </a:endParaRPr>
          </a:p>
        </p:txBody>
      </p:sp>
      <p:sp>
        <p:nvSpPr>
          <p:cNvPr id="124" name="Google Shape;124;p3"/>
          <p:cNvSpPr txBox="1"/>
          <p:nvPr/>
        </p:nvSpPr>
        <p:spPr>
          <a:xfrm>
            <a:off x="1159329" y="-75111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 name="Google Shape;125;p3"/>
          <p:cNvSpPr txBox="1"/>
          <p:nvPr/>
        </p:nvSpPr>
        <p:spPr>
          <a:xfrm>
            <a:off x="1116643" y="1225485"/>
            <a:ext cx="98938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dirty="0">
                <a:solidFill>
                  <a:schemeClr val="dk1"/>
                </a:solidFill>
                <a:latin typeface="Roboto Slab"/>
                <a:ea typeface="Roboto Slab"/>
                <a:cs typeface="Roboto Slab"/>
                <a:sym typeface="Roboto Slab"/>
              </a:rPr>
              <a:t>t</a:t>
            </a:r>
            <a:r>
              <a:rPr lang="en-GB" sz="3600" b="1" i="0" u="none" strike="noStrike" cap="none" dirty="0" smtClean="0">
                <a:solidFill>
                  <a:schemeClr val="dk1"/>
                </a:solidFill>
                <a:latin typeface="Roboto Slab"/>
                <a:ea typeface="Roboto Slab"/>
                <a:cs typeface="Roboto Slab"/>
                <a:sym typeface="Roboto Slab"/>
              </a:rPr>
              <a:t>-SNE</a:t>
            </a:r>
            <a:endParaRPr sz="1400" b="0" i="0" u="none" strike="noStrike" cap="none" dirty="0">
              <a:solidFill>
                <a:srgbClr val="000000"/>
              </a:solidFill>
              <a:latin typeface="Arial"/>
              <a:ea typeface="Arial"/>
              <a:cs typeface="Arial"/>
              <a:sym typeface="Arial"/>
            </a:endParaRPr>
          </a:p>
        </p:txBody>
      </p:sp>
      <p:pic>
        <p:nvPicPr>
          <p:cNvPr id="2" name="Afbeelding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087" y="2042482"/>
            <a:ext cx="5280972" cy="3574316"/>
          </a:xfrm>
          <a:prstGeom prst="rect">
            <a:avLst/>
          </a:prstGeom>
        </p:spPr>
      </p:pic>
      <p:pic>
        <p:nvPicPr>
          <p:cNvPr id="3" name="Afbeelding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1059" y="2042482"/>
            <a:ext cx="5796140" cy="3542768"/>
          </a:xfrm>
          <a:prstGeom prst="rect">
            <a:avLst/>
          </a:prstGeom>
        </p:spPr>
      </p:pic>
    </p:spTree>
    <p:extLst>
      <p:ext uri="{BB962C8B-B14F-4D97-AF65-F5344CB8AC3E}">
        <p14:creationId xmlns:p14="http://schemas.microsoft.com/office/powerpoint/2010/main" val="36127541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3"/>
          <p:cNvSpPr/>
          <p:nvPr/>
        </p:nvSpPr>
        <p:spPr>
          <a:xfrm>
            <a:off x="0" y="0"/>
            <a:ext cx="12192000" cy="6858000"/>
          </a:xfrm>
          <a:prstGeom prst="rect">
            <a:avLst/>
          </a:prstGeom>
          <a:solidFill>
            <a:srgbClr val="271C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3"/>
          <p:cNvSpPr/>
          <p:nvPr/>
        </p:nvSpPr>
        <p:spPr>
          <a:xfrm>
            <a:off x="0" y="1469571"/>
            <a:ext cx="12192000" cy="4278086"/>
          </a:xfrm>
          <a:prstGeom prst="rect">
            <a:avLst/>
          </a:prstGeom>
          <a:solidFill>
            <a:srgbClr val="E1E1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3"/>
          <p:cNvSpPr/>
          <p:nvPr/>
        </p:nvSpPr>
        <p:spPr>
          <a:xfrm>
            <a:off x="530087" y="1469571"/>
            <a:ext cx="11131826" cy="4278086"/>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118" name="Google Shape;118;p3"/>
          <p:cNvSpPr/>
          <p:nvPr/>
        </p:nvSpPr>
        <p:spPr>
          <a:xfrm>
            <a:off x="530087" y="893989"/>
            <a:ext cx="11131826" cy="1105980"/>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3"/>
          <p:cNvSpPr/>
          <p:nvPr/>
        </p:nvSpPr>
        <p:spPr>
          <a:xfrm>
            <a:off x="530087" y="5382126"/>
            <a:ext cx="11131826" cy="898072"/>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0" name="Google Shape;120;p3"/>
          <p:cNvPicPr preferRelativeResize="0"/>
          <p:nvPr/>
        </p:nvPicPr>
        <p:blipFill rotWithShape="1">
          <a:blip r:embed="rId3">
            <a:alphaModFix/>
          </a:blip>
          <a:srcRect/>
          <a:stretch/>
        </p:blipFill>
        <p:spPr>
          <a:xfrm>
            <a:off x="530087" y="134121"/>
            <a:ext cx="586556" cy="586556"/>
          </a:xfrm>
          <a:prstGeom prst="rect">
            <a:avLst/>
          </a:prstGeom>
          <a:noFill/>
          <a:ln>
            <a:noFill/>
          </a:ln>
        </p:spPr>
      </p:pic>
      <p:sp>
        <p:nvSpPr>
          <p:cNvPr id="122" name="Google Shape;122;p3"/>
          <p:cNvSpPr txBox="1"/>
          <p:nvPr/>
        </p:nvSpPr>
        <p:spPr>
          <a:xfrm>
            <a:off x="1162957" y="275440"/>
            <a:ext cx="6364514" cy="3693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AAD9"/>
              </a:buClr>
              <a:buSzPts val="1800"/>
              <a:buFont typeface="Arial"/>
              <a:buChar char="•"/>
            </a:pPr>
            <a:r>
              <a:rPr lang="en-GB" sz="1800" b="0" i="0" u="none" strike="noStrike" cap="none">
                <a:solidFill>
                  <a:srgbClr val="2AAAD9"/>
                </a:solidFill>
                <a:latin typeface="Roboto Slab"/>
                <a:ea typeface="Roboto Slab"/>
                <a:cs typeface="Roboto Slab"/>
                <a:sym typeface="Roboto Slab"/>
              </a:rPr>
              <a:t>Centraal Bureau voor de Statistiek</a:t>
            </a:r>
            <a:endParaRPr sz="1400" b="0" i="0" u="none" strike="noStrike" cap="none">
              <a:solidFill>
                <a:srgbClr val="000000"/>
              </a:solidFill>
              <a:latin typeface="Arial"/>
              <a:ea typeface="Arial"/>
              <a:cs typeface="Arial"/>
              <a:sym typeface="Arial"/>
            </a:endParaRPr>
          </a:p>
        </p:txBody>
      </p:sp>
      <p:sp>
        <p:nvSpPr>
          <p:cNvPr id="123" name="Google Shape;123;p3"/>
          <p:cNvSpPr txBox="1"/>
          <p:nvPr/>
        </p:nvSpPr>
        <p:spPr>
          <a:xfrm>
            <a:off x="530087" y="6351546"/>
            <a:ext cx="11014213"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E1E1E1"/>
                </a:solidFill>
                <a:latin typeface="Roboto Slab"/>
                <a:ea typeface="Roboto Slab"/>
                <a:cs typeface="Roboto Slab"/>
                <a:sym typeface="Roboto Slab"/>
              </a:rPr>
              <a:t>Setback</a:t>
            </a:r>
            <a:endParaRPr sz="1600" b="0" i="0" u="none" strike="noStrike" cap="none">
              <a:solidFill>
                <a:srgbClr val="E1E1E1"/>
              </a:solidFill>
              <a:latin typeface="Roboto Slab"/>
              <a:ea typeface="Roboto Slab"/>
              <a:cs typeface="Roboto Slab"/>
              <a:sym typeface="Roboto Slab"/>
            </a:endParaRPr>
          </a:p>
        </p:txBody>
      </p:sp>
      <p:sp>
        <p:nvSpPr>
          <p:cNvPr id="124" name="Google Shape;124;p3"/>
          <p:cNvSpPr txBox="1"/>
          <p:nvPr/>
        </p:nvSpPr>
        <p:spPr>
          <a:xfrm>
            <a:off x="1159329" y="-75111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 name="Google Shape;125;p3"/>
          <p:cNvSpPr txBox="1"/>
          <p:nvPr/>
        </p:nvSpPr>
        <p:spPr>
          <a:xfrm>
            <a:off x="1116643" y="1225485"/>
            <a:ext cx="98938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dirty="0" smtClean="0">
                <a:solidFill>
                  <a:schemeClr val="dk1"/>
                </a:solidFill>
                <a:latin typeface="Roboto Slab"/>
                <a:ea typeface="Roboto Slab"/>
                <a:cs typeface="Roboto Slab"/>
                <a:sym typeface="Roboto Slab"/>
              </a:rPr>
              <a:t>Correlation matrix</a:t>
            </a:r>
            <a:endParaRPr sz="1400" b="0" i="0" u="none" strike="noStrike" cap="none" dirty="0">
              <a:solidFill>
                <a:srgbClr val="000000"/>
              </a:solidFill>
              <a:latin typeface="Arial"/>
              <a:ea typeface="Arial"/>
              <a:cs typeface="Arial"/>
              <a:sym typeface="Arial"/>
            </a:endParaRPr>
          </a:p>
        </p:txBody>
      </p:sp>
      <p:sp>
        <p:nvSpPr>
          <p:cNvPr id="3" name="Tekstvak 2"/>
          <p:cNvSpPr txBox="1"/>
          <p:nvPr/>
        </p:nvSpPr>
        <p:spPr>
          <a:xfrm>
            <a:off x="1723292" y="2558562"/>
            <a:ext cx="2540977" cy="1015663"/>
          </a:xfrm>
          <a:prstGeom prst="rect">
            <a:avLst/>
          </a:prstGeom>
          <a:noFill/>
        </p:spPr>
        <p:txBody>
          <a:bodyPr wrap="square" rtlCol="0">
            <a:spAutoFit/>
          </a:bodyPr>
          <a:lstStyle/>
          <a:p>
            <a:r>
              <a:rPr lang="nl-NL" sz="2000" dirty="0" smtClean="0">
                <a:latin typeface="Roboto Slab"/>
              </a:rPr>
              <a:t>Shows </a:t>
            </a:r>
            <a:r>
              <a:rPr lang="nl-NL" sz="2000" dirty="0" err="1" smtClean="0">
                <a:latin typeface="Roboto Slab"/>
              </a:rPr>
              <a:t>correlation</a:t>
            </a:r>
            <a:r>
              <a:rPr lang="nl-NL" sz="2000" dirty="0" smtClean="0">
                <a:latin typeface="Roboto Slab"/>
              </a:rPr>
              <a:t> </a:t>
            </a:r>
            <a:r>
              <a:rPr lang="nl-NL" sz="2000" dirty="0" err="1" smtClean="0">
                <a:latin typeface="Roboto Slab"/>
              </a:rPr>
              <a:t>between</a:t>
            </a:r>
            <a:r>
              <a:rPr lang="nl-NL" sz="2000" dirty="0" smtClean="0">
                <a:latin typeface="Roboto Slab"/>
              </a:rPr>
              <a:t> different variables</a:t>
            </a:r>
            <a:endParaRPr lang="nl-NL" sz="2000" dirty="0">
              <a:latin typeface="Roboto Slab"/>
            </a:endParaRPr>
          </a:p>
        </p:txBody>
      </p:sp>
      <p:pic>
        <p:nvPicPr>
          <p:cNvPr id="4" name="Afbeelding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3505" y="2009864"/>
            <a:ext cx="4019049" cy="4034129"/>
          </a:xfrm>
          <a:prstGeom prst="rect">
            <a:avLst/>
          </a:prstGeom>
        </p:spPr>
      </p:pic>
      <p:pic>
        <p:nvPicPr>
          <p:cNvPr id="5" name="Afbeelding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0442391" y="1029669"/>
            <a:ext cx="326656" cy="5204710"/>
          </a:xfrm>
          <a:prstGeom prst="rect">
            <a:avLst/>
          </a:prstGeom>
        </p:spPr>
      </p:pic>
    </p:spTree>
    <p:extLst>
      <p:ext uri="{BB962C8B-B14F-4D97-AF65-F5344CB8AC3E}">
        <p14:creationId xmlns:p14="http://schemas.microsoft.com/office/powerpoint/2010/main" val="9404394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
          <p:cNvSpPr/>
          <p:nvPr/>
        </p:nvSpPr>
        <p:spPr>
          <a:xfrm>
            <a:off x="0" y="0"/>
            <a:ext cx="12192000" cy="6858000"/>
          </a:xfrm>
          <a:prstGeom prst="rect">
            <a:avLst/>
          </a:prstGeom>
          <a:solidFill>
            <a:srgbClr val="271C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4"/>
          <p:cNvSpPr/>
          <p:nvPr/>
        </p:nvSpPr>
        <p:spPr>
          <a:xfrm>
            <a:off x="0" y="1469571"/>
            <a:ext cx="12192000" cy="4278000"/>
          </a:xfrm>
          <a:prstGeom prst="rect">
            <a:avLst/>
          </a:prstGeom>
          <a:solidFill>
            <a:srgbClr val="E1E1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3" name="Google Shape;133;p4"/>
          <p:cNvSpPr/>
          <p:nvPr/>
        </p:nvSpPr>
        <p:spPr>
          <a:xfrm>
            <a:off x="530087" y="1463361"/>
            <a:ext cx="11131800" cy="4278000"/>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4" name="Google Shape;134;p4"/>
          <p:cNvSpPr/>
          <p:nvPr/>
        </p:nvSpPr>
        <p:spPr>
          <a:xfrm>
            <a:off x="530087" y="893989"/>
            <a:ext cx="11131800" cy="1106100"/>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5" name="Google Shape;135;p4"/>
          <p:cNvSpPr/>
          <p:nvPr/>
        </p:nvSpPr>
        <p:spPr>
          <a:xfrm>
            <a:off x="530087" y="5382126"/>
            <a:ext cx="11131800" cy="898200"/>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6" name="Google Shape;136;p4"/>
          <p:cNvPicPr preferRelativeResize="0"/>
          <p:nvPr/>
        </p:nvPicPr>
        <p:blipFill rotWithShape="1">
          <a:blip r:embed="rId3">
            <a:alphaModFix/>
          </a:blip>
          <a:srcRect/>
          <a:stretch/>
        </p:blipFill>
        <p:spPr>
          <a:xfrm>
            <a:off x="530087" y="134121"/>
            <a:ext cx="586555" cy="586555"/>
          </a:xfrm>
          <a:prstGeom prst="rect">
            <a:avLst/>
          </a:prstGeom>
          <a:noFill/>
          <a:ln>
            <a:noFill/>
          </a:ln>
        </p:spPr>
      </p:pic>
      <p:sp>
        <p:nvSpPr>
          <p:cNvPr id="137" name="Google Shape;137;p4"/>
          <p:cNvSpPr txBox="1"/>
          <p:nvPr/>
        </p:nvSpPr>
        <p:spPr>
          <a:xfrm>
            <a:off x="6743700" y="134121"/>
            <a:ext cx="4800600" cy="6462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600"/>
              <a:buFont typeface="Arial"/>
              <a:buNone/>
            </a:pPr>
            <a:r>
              <a:rPr lang="en-GB" sz="3600" b="1" i="0" u="none" strike="noStrike" cap="none">
                <a:solidFill>
                  <a:srgbClr val="E1E1E1"/>
                </a:solidFill>
                <a:latin typeface="Roboto Slab"/>
                <a:ea typeface="Roboto Slab"/>
                <a:cs typeface="Roboto Slab"/>
                <a:sym typeface="Roboto Slab"/>
              </a:rPr>
              <a:t>Next</a:t>
            </a:r>
            <a:endParaRPr sz="1400" b="0" i="0" u="none" strike="noStrike" cap="none">
              <a:solidFill>
                <a:srgbClr val="000000"/>
              </a:solidFill>
              <a:latin typeface="Arial"/>
              <a:ea typeface="Arial"/>
              <a:cs typeface="Arial"/>
              <a:sym typeface="Arial"/>
            </a:endParaRPr>
          </a:p>
        </p:txBody>
      </p:sp>
      <p:sp>
        <p:nvSpPr>
          <p:cNvPr id="138" name="Google Shape;138;p4"/>
          <p:cNvSpPr txBox="1"/>
          <p:nvPr/>
        </p:nvSpPr>
        <p:spPr>
          <a:xfrm>
            <a:off x="1162957" y="275440"/>
            <a:ext cx="6364500" cy="3693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AAD9"/>
              </a:buClr>
              <a:buSzPts val="1800"/>
              <a:buFont typeface="Arial"/>
              <a:buChar char="•"/>
            </a:pPr>
            <a:r>
              <a:rPr lang="en-GB" sz="1800" b="0" i="0" u="none" strike="noStrike" cap="none">
                <a:solidFill>
                  <a:srgbClr val="2AAAD9"/>
                </a:solidFill>
                <a:latin typeface="Roboto Slab"/>
                <a:ea typeface="Roboto Slab"/>
                <a:cs typeface="Roboto Slab"/>
                <a:sym typeface="Roboto Slab"/>
              </a:rPr>
              <a:t>Centraal Bureau voor de Statistiek</a:t>
            </a:r>
            <a:endParaRPr sz="1400" b="0" i="0" u="none" strike="noStrike" cap="none">
              <a:solidFill>
                <a:srgbClr val="000000"/>
              </a:solidFill>
              <a:latin typeface="Arial"/>
              <a:ea typeface="Arial"/>
              <a:cs typeface="Arial"/>
              <a:sym typeface="Arial"/>
            </a:endParaRPr>
          </a:p>
        </p:txBody>
      </p:sp>
      <p:sp>
        <p:nvSpPr>
          <p:cNvPr id="139" name="Google Shape;139;p4"/>
          <p:cNvSpPr txBox="1"/>
          <p:nvPr/>
        </p:nvSpPr>
        <p:spPr>
          <a:xfrm>
            <a:off x="530087" y="6351546"/>
            <a:ext cx="110142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E1E1E1"/>
                </a:solidFill>
                <a:latin typeface="Roboto Slab"/>
                <a:ea typeface="Roboto Slab"/>
                <a:cs typeface="Roboto Slab"/>
                <a:sym typeface="Roboto Slab"/>
              </a:rPr>
              <a:t>Next</a:t>
            </a:r>
            <a:endParaRPr sz="1400" b="0" i="0" u="none" strike="noStrike" cap="none">
              <a:solidFill>
                <a:srgbClr val="000000"/>
              </a:solidFill>
              <a:latin typeface="Arial"/>
              <a:ea typeface="Arial"/>
              <a:cs typeface="Arial"/>
              <a:sym typeface="Arial"/>
            </a:endParaRPr>
          </a:p>
        </p:txBody>
      </p:sp>
      <p:sp>
        <p:nvSpPr>
          <p:cNvPr id="140" name="Google Shape;140;p4"/>
          <p:cNvSpPr txBox="1"/>
          <p:nvPr/>
        </p:nvSpPr>
        <p:spPr>
          <a:xfrm>
            <a:off x="1159329" y="-751114"/>
            <a:ext cx="184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5" name="Google Shape;145;p4"/>
          <p:cNvSpPr txBox="1"/>
          <p:nvPr/>
        </p:nvSpPr>
        <p:spPr>
          <a:xfrm>
            <a:off x="1365576" y="1674310"/>
            <a:ext cx="9460822" cy="3108503"/>
          </a:xfrm>
          <a:prstGeom prst="rect">
            <a:avLst/>
          </a:prstGeom>
          <a:noFill/>
          <a:ln>
            <a:noFill/>
          </a:ln>
        </p:spPr>
        <p:txBody>
          <a:bodyPr spcFirstLastPara="1" wrap="square" lIns="91425" tIns="45700" rIns="91425" bIns="45700" anchor="t" anchorCtr="0">
            <a:spAutoFit/>
          </a:bodyPr>
          <a:lstStyle/>
          <a:p>
            <a:pPr marL="114300" marR="0" lvl="0" algn="l" rtl="0">
              <a:lnSpc>
                <a:spcPct val="100000"/>
              </a:lnSpc>
              <a:spcBef>
                <a:spcPts val="0"/>
              </a:spcBef>
              <a:spcAft>
                <a:spcPts val="0"/>
              </a:spcAft>
              <a:buClr>
                <a:schemeClr val="dk1"/>
              </a:buClr>
              <a:buSzPts val="1800"/>
            </a:pPr>
            <a:r>
              <a:rPr lang="en-US" sz="2800" b="1" dirty="0" smtClean="0">
                <a:solidFill>
                  <a:schemeClr val="dk1"/>
                </a:solidFill>
                <a:latin typeface="Roboto Slab"/>
                <a:ea typeface="Roboto Slab"/>
                <a:cs typeface="Roboto Slab"/>
                <a:sym typeface="Roboto Slab"/>
              </a:rPr>
              <a:t>Getting familiar with both types of algorithms</a:t>
            </a:r>
          </a:p>
          <a:p>
            <a:pPr marL="114300" marR="0" lvl="0" algn="l" rtl="0">
              <a:lnSpc>
                <a:spcPct val="100000"/>
              </a:lnSpc>
              <a:spcBef>
                <a:spcPts val="0"/>
              </a:spcBef>
              <a:spcAft>
                <a:spcPts val="0"/>
              </a:spcAft>
              <a:buClr>
                <a:schemeClr val="dk1"/>
              </a:buClr>
              <a:buSzPts val="1800"/>
            </a:pPr>
            <a:endParaRPr lang="en-US" sz="2400" b="1" dirty="0">
              <a:solidFill>
                <a:schemeClr val="dk1"/>
              </a:solidFill>
              <a:latin typeface="Roboto Slab"/>
              <a:ea typeface="Roboto Slab"/>
              <a:cs typeface="Roboto Slab"/>
              <a:sym typeface="Roboto Slab"/>
            </a:endParaRPr>
          </a:p>
          <a:p>
            <a:pPr marL="114300" marR="0" lvl="0" algn="l" rtl="0">
              <a:lnSpc>
                <a:spcPct val="100000"/>
              </a:lnSpc>
              <a:spcBef>
                <a:spcPts val="0"/>
              </a:spcBef>
              <a:spcAft>
                <a:spcPts val="0"/>
              </a:spcAft>
              <a:buClr>
                <a:schemeClr val="dk1"/>
              </a:buClr>
              <a:buSzPts val="1800"/>
            </a:pPr>
            <a:r>
              <a:rPr lang="en-US" sz="2400" dirty="0" smtClean="0">
                <a:solidFill>
                  <a:schemeClr val="dk1"/>
                </a:solidFill>
                <a:latin typeface="Roboto Slab"/>
                <a:ea typeface="Roboto Slab"/>
                <a:cs typeface="Roboto Slab"/>
                <a:sym typeface="Roboto Slab"/>
              </a:rPr>
              <a:t>Understanding what we need to look for in:</a:t>
            </a:r>
          </a:p>
          <a:p>
            <a:pPr marL="114300" marR="0" lvl="0" algn="l" rtl="0">
              <a:lnSpc>
                <a:spcPct val="100000"/>
              </a:lnSpc>
              <a:spcBef>
                <a:spcPts val="0"/>
              </a:spcBef>
              <a:spcAft>
                <a:spcPts val="0"/>
              </a:spcAft>
              <a:buClr>
                <a:schemeClr val="dk1"/>
              </a:buClr>
              <a:buSzPts val="1800"/>
            </a:pPr>
            <a:endParaRPr lang="en-US" sz="2400" dirty="0">
              <a:solidFill>
                <a:schemeClr val="dk1"/>
              </a:solidFill>
              <a:latin typeface="Roboto Slab"/>
              <a:ea typeface="Roboto Slab"/>
              <a:cs typeface="Roboto Slab"/>
              <a:sym typeface="Roboto Slab"/>
            </a:endParaRPr>
          </a:p>
          <a:p>
            <a:pPr marL="114300" marR="0" lvl="0" algn="l" rtl="0">
              <a:lnSpc>
                <a:spcPct val="100000"/>
              </a:lnSpc>
              <a:spcBef>
                <a:spcPts val="0"/>
              </a:spcBef>
              <a:spcAft>
                <a:spcPts val="0"/>
              </a:spcAft>
              <a:buClr>
                <a:schemeClr val="dk1"/>
              </a:buClr>
              <a:buSzPts val="1800"/>
            </a:pPr>
            <a:r>
              <a:rPr lang="en-US" sz="2400" dirty="0" smtClean="0">
                <a:solidFill>
                  <a:schemeClr val="dk1"/>
                </a:solidFill>
                <a:latin typeface="Roboto Slab"/>
                <a:ea typeface="Roboto Slab"/>
                <a:cs typeface="Roboto Slab"/>
                <a:sym typeface="Roboto Slab"/>
              </a:rPr>
              <a:t>Decision Tree (Bagging and boosting)</a:t>
            </a:r>
          </a:p>
          <a:p>
            <a:pPr marL="114300" marR="0" lvl="0" algn="l" rtl="0">
              <a:lnSpc>
                <a:spcPct val="100000"/>
              </a:lnSpc>
              <a:spcBef>
                <a:spcPts val="0"/>
              </a:spcBef>
              <a:spcAft>
                <a:spcPts val="0"/>
              </a:spcAft>
              <a:buClr>
                <a:schemeClr val="dk1"/>
              </a:buClr>
              <a:buSzPts val="1800"/>
            </a:pPr>
            <a:endParaRPr lang="en-US" sz="2400" dirty="0">
              <a:solidFill>
                <a:schemeClr val="dk1"/>
              </a:solidFill>
              <a:latin typeface="Roboto Slab"/>
              <a:ea typeface="Roboto Slab"/>
              <a:cs typeface="Roboto Slab"/>
              <a:sym typeface="Roboto Slab"/>
            </a:endParaRPr>
          </a:p>
          <a:p>
            <a:pPr marL="114300" marR="0" lvl="0" algn="l" rtl="0">
              <a:lnSpc>
                <a:spcPct val="100000"/>
              </a:lnSpc>
              <a:spcBef>
                <a:spcPts val="0"/>
              </a:spcBef>
              <a:spcAft>
                <a:spcPts val="0"/>
              </a:spcAft>
              <a:buClr>
                <a:schemeClr val="dk1"/>
              </a:buClr>
              <a:buSzPts val="1800"/>
            </a:pPr>
            <a:r>
              <a:rPr lang="en-US" sz="2400" dirty="0" smtClean="0">
                <a:solidFill>
                  <a:schemeClr val="dk1"/>
                </a:solidFill>
                <a:latin typeface="Roboto Slab"/>
                <a:ea typeface="Roboto Slab"/>
                <a:cs typeface="Roboto Slab"/>
                <a:sym typeface="Roboto Slab"/>
              </a:rPr>
              <a:t>Dimensionality reduction</a:t>
            </a:r>
            <a:endParaRPr lang="en-US" sz="2400" dirty="0">
              <a:solidFill>
                <a:schemeClr val="dk1"/>
              </a:solidFill>
              <a:latin typeface="Roboto Slab"/>
              <a:ea typeface="Roboto Slab"/>
              <a:cs typeface="Roboto Slab"/>
              <a:sym typeface="Roboto Slab"/>
            </a:endParaRPr>
          </a:p>
          <a:p>
            <a:pPr marL="114300" marR="0" lvl="0" algn="l" rtl="0">
              <a:lnSpc>
                <a:spcPct val="100000"/>
              </a:lnSpc>
              <a:spcBef>
                <a:spcPts val="0"/>
              </a:spcBef>
              <a:spcAft>
                <a:spcPts val="0"/>
              </a:spcAft>
              <a:buClr>
                <a:schemeClr val="dk1"/>
              </a:buClr>
              <a:buSzPts val="1800"/>
            </a:pPr>
            <a:endParaRPr lang="en-US" sz="2400" b="1" i="0" u="none" strike="noStrike" cap="none" dirty="0" smtClean="0">
              <a:solidFill>
                <a:schemeClr val="dk1"/>
              </a:solidFill>
              <a:latin typeface="Roboto Slab"/>
              <a:ea typeface="Roboto Slab"/>
              <a:cs typeface="Roboto Slab"/>
              <a:sym typeface="Roboto Slab"/>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5"/>
          <p:cNvSpPr/>
          <p:nvPr/>
        </p:nvSpPr>
        <p:spPr>
          <a:xfrm>
            <a:off x="0" y="0"/>
            <a:ext cx="12192000" cy="6858000"/>
          </a:xfrm>
          <a:prstGeom prst="rect">
            <a:avLst/>
          </a:prstGeom>
          <a:solidFill>
            <a:srgbClr val="271C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2" name="Google Shape;152;p5"/>
          <p:cNvSpPr/>
          <p:nvPr/>
        </p:nvSpPr>
        <p:spPr>
          <a:xfrm>
            <a:off x="0" y="1469571"/>
            <a:ext cx="12192000" cy="4278086"/>
          </a:xfrm>
          <a:prstGeom prst="rect">
            <a:avLst/>
          </a:prstGeom>
          <a:solidFill>
            <a:srgbClr val="E1E1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5"/>
          <p:cNvSpPr/>
          <p:nvPr/>
        </p:nvSpPr>
        <p:spPr>
          <a:xfrm>
            <a:off x="530087" y="1469571"/>
            <a:ext cx="11131826" cy="4278086"/>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4" name="Google Shape;154;p5"/>
          <p:cNvSpPr/>
          <p:nvPr/>
        </p:nvSpPr>
        <p:spPr>
          <a:xfrm>
            <a:off x="530087" y="893989"/>
            <a:ext cx="11131826" cy="1105980"/>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5" name="Google Shape;155;p5"/>
          <p:cNvSpPr/>
          <p:nvPr/>
        </p:nvSpPr>
        <p:spPr>
          <a:xfrm>
            <a:off x="530087" y="5382126"/>
            <a:ext cx="11131826" cy="898072"/>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6" name="Google Shape;156;p5"/>
          <p:cNvPicPr preferRelativeResize="0"/>
          <p:nvPr/>
        </p:nvPicPr>
        <p:blipFill rotWithShape="1">
          <a:blip r:embed="rId3">
            <a:alphaModFix/>
          </a:blip>
          <a:srcRect/>
          <a:stretch/>
        </p:blipFill>
        <p:spPr>
          <a:xfrm>
            <a:off x="530087" y="134121"/>
            <a:ext cx="586556" cy="586556"/>
          </a:xfrm>
          <a:prstGeom prst="rect">
            <a:avLst/>
          </a:prstGeom>
          <a:noFill/>
          <a:ln>
            <a:noFill/>
          </a:ln>
        </p:spPr>
      </p:pic>
      <p:sp>
        <p:nvSpPr>
          <p:cNvPr id="157" name="Google Shape;157;p5"/>
          <p:cNvSpPr txBox="1"/>
          <p:nvPr/>
        </p:nvSpPr>
        <p:spPr>
          <a:xfrm>
            <a:off x="6743700" y="134121"/>
            <a:ext cx="4800600" cy="64633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600"/>
              <a:buFont typeface="Arial"/>
              <a:buNone/>
            </a:pPr>
            <a:r>
              <a:rPr lang="en-GB" sz="3600" b="1" i="0" u="none" strike="noStrike" cap="none">
                <a:solidFill>
                  <a:srgbClr val="E1E1E1"/>
                </a:solidFill>
                <a:latin typeface="Roboto Slab"/>
                <a:ea typeface="Roboto Slab"/>
                <a:cs typeface="Roboto Slab"/>
                <a:sym typeface="Roboto Slab"/>
              </a:rPr>
              <a:t>End</a:t>
            </a:r>
            <a:endParaRPr sz="1400" b="0" i="0" u="none" strike="noStrike" cap="none">
              <a:solidFill>
                <a:srgbClr val="000000"/>
              </a:solidFill>
              <a:latin typeface="Arial"/>
              <a:ea typeface="Arial"/>
              <a:cs typeface="Arial"/>
              <a:sym typeface="Arial"/>
            </a:endParaRPr>
          </a:p>
        </p:txBody>
      </p:sp>
      <p:sp>
        <p:nvSpPr>
          <p:cNvPr id="158" name="Google Shape;158;p5"/>
          <p:cNvSpPr txBox="1"/>
          <p:nvPr/>
        </p:nvSpPr>
        <p:spPr>
          <a:xfrm>
            <a:off x="1162957" y="275440"/>
            <a:ext cx="6364514" cy="3693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AAD9"/>
              </a:buClr>
              <a:buSzPts val="1800"/>
              <a:buFont typeface="Arial"/>
              <a:buChar char="•"/>
            </a:pPr>
            <a:r>
              <a:rPr lang="en-GB" sz="1800" b="0" i="0" u="none" strike="noStrike" cap="none">
                <a:solidFill>
                  <a:srgbClr val="2AAAD9"/>
                </a:solidFill>
                <a:latin typeface="Roboto Slab"/>
                <a:ea typeface="Roboto Slab"/>
                <a:cs typeface="Roboto Slab"/>
                <a:sym typeface="Roboto Slab"/>
              </a:rPr>
              <a:t>Centraal Bureau voor de Statistiek</a:t>
            </a:r>
            <a:endParaRPr sz="1400" b="0" i="0" u="none" strike="noStrike" cap="none">
              <a:solidFill>
                <a:srgbClr val="000000"/>
              </a:solidFill>
              <a:latin typeface="Arial"/>
              <a:ea typeface="Arial"/>
              <a:cs typeface="Arial"/>
              <a:sym typeface="Arial"/>
            </a:endParaRPr>
          </a:p>
        </p:txBody>
      </p:sp>
      <p:sp>
        <p:nvSpPr>
          <p:cNvPr id="159" name="Google Shape;159;p5"/>
          <p:cNvSpPr txBox="1"/>
          <p:nvPr/>
        </p:nvSpPr>
        <p:spPr>
          <a:xfrm>
            <a:off x="530087" y="6351546"/>
            <a:ext cx="11014213"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E1E1E1"/>
                </a:solidFill>
                <a:latin typeface="Roboto Slab"/>
                <a:ea typeface="Roboto Slab"/>
                <a:cs typeface="Roboto Slab"/>
                <a:sym typeface="Roboto Slab"/>
              </a:rPr>
              <a:t>End</a:t>
            </a:r>
            <a:endParaRPr sz="1400" b="0" i="0" u="none" strike="noStrike" cap="none">
              <a:solidFill>
                <a:srgbClr val="000000"/>
              </a:solidFill>
              <a:latin typeface="Arial"/>
              <a:ea typeface="Arial"/>
              <a:cs typeface="Arial"/>
              <a:sym typeface="Arial"/>
            </a:endParaRPr>
          </a:p>
        </p:txBody>
      </p:sp>
      <p:sp>
        <p:nvSpPr>
          <p:cNvPr id="160" name="Google Shape;160;p5"/>
          <p:cNvSpPr txBox="1"/>
          <p:nvPr/>
        </p:nvSpPr>
        <p:spPr>
          <a:xfrm>
            <a:off x="1159329" y="-75111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1" name="Google Shape;161;p5"/>
          <p:cNvSpPr txBox="1"/>
          <p:nvPr/>
        </p:nvSpPr>
        <p:spPr>
          <a:xfrm>
            <a:off x="917574" y="1110732"/>
            <a:ext cx="989386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GB" sz="3600" b="1" i="0" u="none" strike="noStrike" cap="none">
                <a:solidFill>
                  <a:schemeClr val="dk1"/>
                </a:solidFill>
                <a:latin typeface="Roboto Slab"/>
                <a:ea typeface="Roboto Slab"/>
                <a:cs typeface="Roboto Slab"/>
                <a:sym typeface="Roboto Slab"/>
              </a:rPr>
              <a:t>Questions?</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0"/>
            <a:ext cx="12192000" cy="6858000"/>
          </a:xfrm>
          <a:prstGeom prst="rect">
            <a:avLst/>
          </a:prstGeom>
          <a:solidFill>
            <a:srgbClr val="271C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
          <p:cNvSpPr/>
          <p:nvPr/>
        </p:nvSpPr>
        <p:spPr>
          <a:xfrm>
            <a:off x="0" y="1469571"/>
            <a:ext cx="12192000" cy="4278086"/>
          </a:xfrm>
          <a:prstGeom prst="rect">
            <a:avLst/>
          </a:prstGeom>
          <a:solidFill>
            <a:srgbClr val="E1E1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1" name="Google Shape;101;p2"/>
          <p:cNvSpPr/>
          <p:nvPr/>
        </p:nvSpPr>
        <p:spPr>
          <a:xfrm>
            <a:off x="530087" y="1529346"/>
            <a:ext cx="11131826" cy="4278086"/>
          </a:xfrm>
          <a:prstGeom prst="rect">
            <a:avLst/>
          </a:prstGeom>
          <a:solidFill>
            <a:srgbClr val="F4F4F4"/>
          </a:solidFill>
          <a:ln>
            <a:noFill/>
          </a:ln>
        </p:spPr>
        <p:txBody>
          <a:bodyPr spcFirstLastPara="1" wrap="square" lIns="91425" tIns="45700" rIns="91425" bIns="45700" anchor="ctr" anchorCtr="0">
            <a:noAutofit/>
          </a:bodyPr>
          <a:lstStyle/>
          <a:p>
            <a:pPr lvl="0" algn="ctr">
              <a:buSzPts val="1800"/>
            </a:pPr>
            <a:endParaRPr sz="1800" b="0" i="0" u="none" strike="noStrike" cap="none" dirty="0">
              <a:solidFill>
                <a:schemeClr val="tx1"/>
              </a:solidFill>
              <a:latin typeface="Roboto Slab"/>
              <a:ea typeface="Roboto Slab"/>
              <a:cs typeface="Roboto Slab"/>
              <a:sym typeface="Roboto Slab"/>
            </a:endParaRPr>
          </a:p>
        </p:txBody>
      </p:sp>
      <p:sp>
        <p:nvSpPr>
          <p:cNvPr id="102" name="Google Shape;102;p2"/>
          <p:cNvSpPr/>
          <p:nvPr/>
        </p:nvSpPr>
        <p:spPr>
          <a:xfrm>
            <a:off x="530087" y="780452"/>
            <a:ext cx="11131826" cy="1219517"/>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Roboto Slab"/>
              <a:ea typeface="Roboto Slab"/>
              <a:cs typeface="Roboto Slab"/>
              <a:sym typeface="Roboto Slab"/>
            </a:endParaRPr>
          </a:p>
        </p:txBody>
      </p:sp>
      <p:sp>
        <p:nvSpPr>
          <p:cNvPr id="103" name="Google Shape;103;p2"/>
          <p:cNvSpPr/>
          <p:nvPr/>
        </p:nvSpPr>
        <p:spPr>
          <a:xfrm>
            <a:off x="530087" y="5382126"/>
            <a:ext cx="11131826" cy="898072"/>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4" name="Google Shape;104;p2"/>
          <p:cNvPicPr preferRelativeResize="0"/>
          <p:nvPr/>
        </p:nvPicPr>
        <p:blipFill rotWithShape="1">
          <a:blip r:embed="rId3">
            <a:alphaModFix/>
          </a:blip>
          <a:srcRect/>
          <a:stretch/>
        </p:blipFill>
        <p:spPr>
          <a:xfrm>
            <a:off x="530087" y="134121"/>
            <a:ext cx="586556" cy="586556"/>
          </a:xfrm>
          <a:prstGeom prst="rect">
            <a:avLst/>
          </a:prstGeom>
          <a:noFill/>
          <a:ln>
            <a:noFill/>
          </a:ln>
        </p:spPr>
      </p:pic>
      <p:sp>
        <p:nvSpPr>
          <p:cNvPr id="105" name="Google Shape;105;p2"/>
          <p:cNvSpPr txBox="1"/>
          <p:nvPr/>
        </p:nvSpPr>
        <p:spPr>
          <a:xfrm>
            <a:off x="6743700" y="134121"/>
            <a:ext cx="4800600" cy="64633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600"/>
              <a:buFont typeface="Arial"/>
              <a:buNone/>
            </a:pPr>
            <a:r>
              <a:rPr lang="en-GB" sz="3600" b="1" i="0" u="none" strike="noStrike" cap="none">
                <a:solidFill>
                  <a:srgbClr val="E1E1E1"/>
                </a:solidFill>
                <a:latin typeface="Roboto Slab"/>
                <a:ea typeface="Roboto Slab"/>
                <a:cs typeface="Roboto Slab"/>
                <a:sym typeface="Roboto Slab"/>
              </a:rPr>
              <a:t>So far</a:t>
            </a:r>
            <a:endParaRPr sz="1400" b="0" i="0" u="none" strike="noStrike" cap="none">
              <a:solidFill>
                <a:srgbClr val="000000"/>
              </a:solidFill>
              <a:latin typeface="Arial"/>
              <a:ea typeface="Arial"/>
              <a:cs typeface="Arial"/>
              <a:sym typeface="Arial"/>
            </a:endParaRPr>
          </a:p>
        </p:txBody>
      </p:sp>
      <p:sp>
        <p:nvSpPr>
          <p:cNvPr id="106" name="Google Shape;106;p2"/>
          <p:cNvSpPr txBox="1"/>
          <p:nvPr/>
        </p:nvSpPr>
        <p:spPr>
          <a:xfrm>
            <a:off x="1162957" y="275440"/>
            <a:ext cx="6364514" cy="3693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AAD9"/>
              </a:buClr>
              <a:buSzPts val="1800"/>
              <a:buFont typeface="Arial"/>
              <a:buChar char="•"/>
            </a:pPr>
            <a:r>
              <a:rPr lang="en-GB" sz="1800" b="0" i="0" u="none" strike="noStrike" cap="none">
                <a:solidFill>
                  <a:srgbClr val="2AAAD9"/>
                </a:solidFill>
                <a:latin typeface="Roboto Slab"/>
                <a:ea typeface="Roboto Slab"/>
                <a:cs typeface="Roboto Slab"/>
                <a:sym typeface="Roboto Slab"/>
              </a:rPr>
              <a:t>Centraal Bureau voor de Statistiek</a:t>
            </a:r>
            <a:endParaRPr sz="1400" b="0" i="0" u="none" strike="noStrike" cap="none">
              <a:solidFill>
                <a:srgbClr val="000000"/>
              </a:solidFill>
              <a:latin typeface="Arial"/>
              <a:ea typeface="Arial"/>
              <a:cs typeface="Arial"/>
              <a:sym typeface="Arial"/>
            </a:endParaRPr>
          </a:p>
        </p:txBody>
      </p:sp>
      <p:sp>
        <p:nvSpPr>
          <p:cNvPr id="108" name="Google Shape;108;p2"/>
          <p:cNvSpPr txBox="1"/>
          <p:nvPr/>
        </p:nvSpPr>
        <p:spPr>
          <a:xfrm>
            <a:off x="1159329" y="-75111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 name="Google Shape;109;p2"/>
          <p:cNvSpPr txBox="1"/>
          <p:nvPr/>
        </p:nvSpPr>
        <p:spPr>
          <a:xfrm>
            <a:off x="1116643" y="1225485"/>
            <a:ext cx="9893864" cy="646331"/>
          </a:xfrm>
          <a:prstGeom prst="rect">
            <a:avLst/>
          </a:prstGeom>
          <a:noFill/>
          <a:ln>
            <a:noFill/>
          </a:ln>
        </p:spPr>
        <p:txBody>
          <a:bodyPr spcFirstLastPara="1" wrap="square" lIns="91425" tIns="45700" rIns="91425" bIns="45700" anchor="t" anchorCtr="0">
            <a:spAutoFit/>
          </a:bodyPr>
          <a:lstStyle/>
          <a:p>
            <a:pPr lvl="0">
              <a:buSzPts val="3600"/>
            </a:pPr>
            <a:r>
              <a:rPr lang="en-GB" sz="3600" b="1" dirty="0" smtClean="0">
                <a:solidFill>
                  <a:schemeClr val="dk1"/>
                </a:solidFill>
                <a:latin typeface="Roboto Slab"/>
                <a:ea typeface="Roboto Slab"/>
                <a:cs typeface="Roboto Slab"/>
                <a:sym typeface="Roboto Slab"/>
              </a:rPr>
              <a:t>Research question </a:t>
            </a:r>
            <a:endParaRPr sz="1400" b="0" i="0" u="none" strike="noStrike" cap="none" dirty="0">
              <a:solidFill>
                <a:srgbClr val="000000"/>
              </a:solidFill>
              <a:latin typeface="Arial"/>
              <a:ea typeface="Arial"/>
              <a:cs typeface="Arial"/>
              <a:sym typeface="Arial"/>
            </a:endParaRPr>
          </a:p>
        </p:txBody>
      </p:sp>
      <p:pic>
        <p:nvPicPr>
          <p:cNvPr id="2" name="Picture 1"/>
          <p:cNvPicPr>
            <a:picLocks noChangeAspect="1"/>
          </p:cNvPicPr>
          <p:nvPr/>
        </p:nvPicPr>
        <p:blipFill>
          <a:blip r:embed="rId4"/>
          <a:stretch>
            <a:fillRect/>
          </a:stretch>
        </p:blipFill>
        <p:spPr>
          <a:xfrm>
            <a:off x="7938267" y="804733"/>
            <a:ext cx="3458908" cy="5341605"/>
          </a:xfrm>
          <a:prstGeom prst="rect">
            <a:avLst/>
          </a:prstGeom>
        </p:spPr>
      </p:pic>
      <p:sp>
        <p:nvSpPr>
          <p:cNvPr id="4" name="TextBox 3"/>
          <p:cNvSpPr txBox="1"/>
          <p:nvPr/>
        </p:nvSpPr>
        <p:spPr>
          <a:xfrm>
            <a:off x="758330" y="3087171"/>
            <a:ext cx="6769141" cy="1015663"/>
          </a:xfrm>
          <a:prstGeom prst="rect">
            <a:avLst/>
          </a:prstGeom>
          <a:noFill/>
        </p:spPr>
        <p:txBody>
          <a:bodyPr wrap="square" rtlCol="0">
            <a:spAutoFit/>
          </a:bodyPr>
          <a:lstStyle/>
          <a:p>
            <a:pPr lvl="0" algn="ctr">
              <a:buSzPts val="1800"/>
            </a:pPr>
            <a:r>
              <a:rPr lang="en-US" sz="2000" dirty="0">
                <a:solidFill>
                  <a:schemeClr val="tx1"/>
                </a:solidFill>
                <a:latin typeface="Roboto Slab"/>
                <a:ea typeface="Roboto Slab"/>
                <a:cs typeface="Roboto Slab"/>
                <a:sym typeface="Roboto Slab"/>
              </a:rPr>
              <a:t>Which </a:t>
            </a:r>
            <a:r>
              <a:rPr lang="en-US" sz="2000" dirty="0" smtClean="0">
                <a:solidFill>
                  <a:schemeClr val="tx1"/>
                </a:solidFill>
                <a:latin typeface="Roboto Slab"/>
                <a:ea typeface="Roboto Slab"/>
                <a:cs typeface="Roboto Slab"/>
                <a:sym typeface="Roboto Slab"/>
              </a:rPr>
              <a:t>economic, demographic and psychological features </a:t>
            </a:r>
            <a:r>
              <a:rPr lang="en-US" sz="2000" dirty="0">
                <a:solidFill>
                  <a:schemeClr val="tx1"/>
                </a:solidFill>
                <a:latin typeface="Roboto Slab"/>
                <a:ea typeface="Roboto Slab"/>
                <a:cs typeface="Roboto Slab"/>
                <a:sym typeface="Roboto Slab"/>
              </a:rPr>
              <a:t>associate positively </a:t>
            </a:r>
            <a:r>
              <a:rPr lang="en-US" sz="2000" dirty="0" smtClean="0">
                <a:solidFill>
                  <a:schemeClr val="tx1"/>
                </a:solidFill>
                <a:latin typeface="Roboto Slab"/>
                <a:ea typeface="Roboto Slab"/>
                <a:cs typeface="Roboto Slab"/>
                <a:sym typeface="Roboto Slab"/>
              </a:rPr>
              <a:t>with (</a:t>
            </a:r>
            <a:r>
              <a:rPr lang="en-US" sz="2000" dirty="0">
                <a:solidFill>
                  <a:schemeClr val="tx1"/>
                </a:solidFill>
                <a:latin typeface="Roboto Slab"/>
                <a:ea typeface="Roboto Slab"/>
                <a:cs typeface="Roboto Slab"/>
                <a:sym typeface="Roboto Slab"/>
              </a:rPr>
              <a:t>a type of) cybercrime victimization </a:t>
            </a:r>
            <a:r>
              <a:rPr lang="en-US" sz="2000" dirty="0" smtClean="0">
                <a:solidFill>
                  <a:schemeClr val="tx1"/>
                </a:solidFill>
                <a:latin typeface="Roboto Slab"/>
                <a:ea typeface="Roboto Slab"/>
                <a:cs typeface="Roboto Slab"/>
                <a:sym typeface="Roboto Slab"/>
              </a:rPr>
              <a:t>of </a:t>
            </a:r>
            <a:r>
              <a:rPr lang="en-US" sz="2000" dirty="0">
                <a:solidFill>
                  <a:schemeClr val="tx1"/>
                </a:solidFill>
                <a:latin typeface="Roboto Slab"/>
                <a:ea typeface="Roboto Slab"/>
                <a:cs typeface="Roboto Slab"/>
                <a:sym typeface="Roboto Slab"/>
              </a:rPr>
              <a:t>D</a:t>
            </a:r>
            <a:r>
              <a:rPr lang="en-US" sz="2000" dirty="0" smtClean="0">
                <a:solidFill>
                  <a:schemeClr val="tx1"/>
                </a:solidFill>
                <a:latin typeface="Roboto Slab"/>
                <a:ea typeface="Roboto Slab"/>
                <a:cs typeface="Roboto Slab"/>
                <a:sym typeface="Roboto Slab"/>
              </a:rPr>
              <a:t>utch citizens in 2016?</a:t>
            </a:r>
            <a:endParaRPr lang="en-US" sz="2000" dirty="0"/>
          </a:p>
        </p:txBody>
      </p:sp>
    </p:spTree>
    <p:extLst>
      <p:ext uri="{BB962C8B-B14F-4D97-AF65-F5344CB8AC3E}">
        <p14:creationId xmlns:p14="http://schemas.microsoft.com/office/powerpoint/2010/main" val="7391643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0"/>
            <a:ext cx="12192000" cy="6858000"/>
          </a:xfrm>
          <a:prstGeom prst="rect">
            <a:avLst/>
          </a:prstGeom>
          <a:solidFill>
            <a:srgbClr val="271C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
          <p:cNvSpPr/>
          <p:nvPr/>
        </p:nvSpPr>
        <p:spPr>
          <a:xfrm>
            <a:off x="0" y="1469571"/>
            <a:ext cx="12192000" cy="4278086"/>
          </a:xfrm>
          <a:prstGeom prst="rect">
            <a:avLst/>
          </a:prstGeom>
          <a:solidFill>
            <a:srgbClr val="E1E1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1" name="Google Shape;101;p2"/>
          <p:cNvSpPr/>
          <p:nvPr/>
        </p:nvSpPr>
        <p:spPr>
          <a:xfrm>
            <a:off x="530087" y="1529346"/>
            <a:ext cx="11131826" cy="4278086"/>
          </a:xfrm>
          <a:prstGeom prst="rect">
            <a:avLst/>
          </a:prstGeom>
          <a:solidFill>
            <a:srgbClr val="F4F4F4"/>
          </a:solidFill>
          <a:ln>
            <a:noFill/>
          </a:ln>
        </p:spPr>
        <p:txBody>
          <a:bodyPr spcFirstLastPara="1" wrap="square" lIns="91425" tIns="45700" rIns="91425" bIns="45700" anchor="ctr" anchorCtr="0">
            <a:noAutofit/>
          </a:bodyPr>
          <a:lstStyle/>
          <a:p>
            <a:pPr lvl="0" algn="ctr">
              <a:buSzPts val="1800"/>
            </a:pPr>
            <a:endParaRPr sz="1800" b="0" i="0" u="none" strike="noStrike" cap="none" dirty="0">
              <a:solidFill>
                <a:schemeClr val="tx1"/>
              </a:solidFill>
              <a:latin typeface="Roboto Slab"/>
              <a:ea typeface="Roboto Slab"/>
              <a:cs typeface="Roboto Slab"/>
              <a:sym typeface="Roboto Slab"/>
            </a:endParaRPr>
          </a:p>
        </p:txBody>
      </p:sp>
      <p:sp>
        <p:nvSpPr>
          <p:cNvPr id="102" name="Google Shape;102;p2"/>
          <p:cNvSpPr/>
          <p:nvPr/>
        </p:nvSpPr>
        <p:spPr>
          <a:xfrm>
            <a:off x="530087" y="780452"/>
            <a:ext cx="11131826" cy="1219517"/>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Roboto Slab"/>
              <a:ea typeface="Roboto Slab"/>
              <a:cs typeface="Roboto Slab"/>
              <a:sym typeface="Roboto Slab"/>
            </a:endParaRPr>
          </a:p>
        </p:txBody>
      </p:sp>
      <p:sp>
        <p:nvSpPr>
          <p:cNvPr id="103" name="Google Shape;103;p2"/>
          <p:cNvSpPr/>
          <p:nvPr/>
        </p:nvSpPr>
        <p:spPr>
          <a:xfrm>
            <a:off x="530087" y="5382126"/>
            <a:ext cx="11131826" cy="898072"/>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4" name="Google Shape;104;p2"/>
          <p:cNvPicPr preferRelativeResize="0"/>
          <p:nvPr/>
        </p:nvPicPr>
        <p:blipFill rotWithShape="1">
          <a:blip r:embed="rId3">
            <a:alphaModFix/>
          </a:blip>
          <a:srcRect/>
          <a:stretch/>
        </p:blipFill>
        <p:spPr>
          <a:xfrm>
            <a:off x="530087" y="134121"/>
            <a:ext cx="586556" cy="586556"/>
          </a:xfrm>
          <a:prstGeom prst="rect">
            <a:avLst/>
          </a:prstGeom>
          <a:noFill/>
          <a:ln>
            <a:noFill/>
          </a:ln>
        </p:spPr>
      </p:pic>
      <p:sp>
        <p:nvSpPr>
          <p:cNvPr id="105" name="Google Shape;105;p2"/>
          <p:cNvSpPr txBox="1"/>
          <p:nvPr/>
        </p:nvSpPr>
        <p:spPr>
          <a:xfrm>
            <a:off x="6743700" y="134121"/>
            <a:ext cx="4800600" cy="64633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600"/>
              <a:buFont typeface="Arial"/>
              <a:buNone/>
            </a:pPr>
            <a:r>
              <a:rPr lang="en-GB" sz="3600" b="1" i="0" u="none" strike="noStrike" cap="none">
                <a:solidFill>
                  <a:srgbClr val="E1E1E1"/>
                </a:solidFill>
                <a:latin typeface="Roboto Slab"/>
                <a:ea typeface="Roboto Slab"/>
                <a:cs typeface="Roboto Slab"/>
                <a:sym typeface="Roboto Slab"/>
              </a:rPr>
              <a:t>So far</a:t>
            </a:r>
            <a:endParaRPr sz="1400" b="0" i="0" u="none" strike="noStrike" cap="none">
              <a:solidFill>
                <a:srgbClr val="000000"/>
              </a:solidFill>
              <a:latin typeface="Arial"/>
              <a:ea typeface="Arial"/>
              <a:cs typeface="Arial"/>
              <a:sym typeface="Arial"/>
            </a:endParaRPr>
          </a:p>
        </p:txBody>
      </p:sp>
      <p:sp>
        <p:nvSpPr>
          <p:cNvPr id="106" name="Google Shape;106;p2"/>
          <p:cNvSpPr txBox="1"/>
          <p:nvPr/>
        </p:nvSpPr>
        <p:spPr>
          <a:xfrm>
            <a:off x="1162957" y="275440"/>
            <a:ext cx="6364514" cy="3693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AAD9"/>
              </a:buClr>
              <a:buSzPts val="1800"/>
              <a:buFont typeface="Arial"/>
              <a:buChar char="•"/>
            </a:pPr>
            <a:r>
              <a:rPr lang="en-GB" sz="1800" b="0" i="0" u="none" strike="noStrike" cap="none">
                <a:solidFill>
                  <a:srgbClr val="2AAAD9"/>
                </a:solidFill>
                <a:latin typeface="Roboto Slab"/>
                <a:ea typeface="Roboto Slab"/>
                <a:cs typeface="Roboto Slab"/>
                <a:sym typeface="Roboto Slab"/>
              </a:rPr>
              <a:t>Centraal Bureau voor de Statistiek</a:t>
            </a:r>
            <a:endParaRPr sz="1400" b="0" i="0" u="none" strike="noStrike" cap="none">
              <a:solidFill>
                <a:srgbClr val="000000"/>
              </a:solidFill>
              <a:latin typeface="Arial"/>
              <a:ea typeface="Arial"/>
              <a:cs typeface="Arial"/>
              <a:sym typeface="Arial"/>
            </a:endParaRPr>
          </a:p>
        </p:txBody>
      </p:sp>
      <p:sp>
        <p:nvSpPr>
          <p:cNvPr id="108" name="Google Shape;108;p2"/>
          <p:cNvSpPr txBox="1"/>
          <p:nvPr/>
        </p:nvSpPr>
        <p:spPr>
          <a:xfrm>
            <a:off x="1159329" y="-75111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 name="Google Shape;109;p2"/>
          <p:cNvSpPr txBox="1"/>
          <p:nvPr/>
        </p:nvSpPr>
        <p:spPr>
          <a:xfrm>
            <a:off x="1116643" y="1225485"/>
            <a:ext cx="98938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dirty="0" smtClean="0">
                <a:solidFill>
                  <a:schemeClr val="dk1"/>
                </a:solidFill>
                <a:latin typeface="Roboto Slab"/>
                <a:ea typeface="Roboto Slab"/>
                <a:cs typeface="Roboto Slab"/>
                <a:sym typeface="Roboto Slab"/>
              </a:rPr>
              <a:t>Types of </a:t>
            </a:r>
            <a:r>
              <a:rPr lang="en-GB" sz="3600" b="1" i="0" u="none" strike="noStrike" cap="none" dirty="0" smtClean="0">
                <a:solidFill>
                  <a:schemeClr val="dk1"/>
                </a:solidFill>
                <a:latin typeface="Roboto Slab"/>
                <a:ea typeface="Roboto Slab"/>
                <a:cs typeface="Roboto Slab"/>
                <a:sym typeface="Roboto Slab"/>
              </a:rPr>
              <a:t>crime </a:t>
            </a:r>
            <a:endParaRPr sz="1400" b="0" i="0" u="none" strike="noStrike" cap="none" dirty="0">
              <a:solidFill>
                <a:srgbClr val="000000"/>
              </a:solidFill>
              <a:latin typeface="Arial"/>
              <a:ea typeface="Arial"/>
              <a:cs typeface="Arial"/>
              <a:sym typeface="Arial"/>
            </a:endParaRPr>
          </a:p>
        </p:txBody>
      </p:sp>
      <p:sp>
        <p:nvSpPr>
          <p:cNvPr id="3" name="TextBox 2"/>
          <p:cNvSpPr txBox="1"/>
          <p:nvPr/>
        </p:nvSpPr>
        <p:spPr>
          <a:xfrm>
            <a:off x="1159329" y="2316849"/>
            <a:ext cx="5067851" cy="2554545"/>
          </a:xfrm>
          <a:prstGeom prst="rect">
            <a:avLst/>
          </a:prstGeom>
          <a:noFill/>
        </p:spPr>
        <p:txBody>
          <a:bodyPr wrap="square" rtlCol="0">
            <a:spAutoFit/>
          </a:bodyPr>
          <a:lstStyle/>
          <a:p>
            <a:r>
              <a:rPr lang="en-US" sz="2000" dirty="0" smtClean="0">
                <a:latin typeface="Roboto Slab" charset="0"/>
                <a:ea typeface="Roboto Slab" charset="0"/>
                <a:cs typeface="Roboto Slab" charset="0"/>
              </a:rPr>
              <a:t>Traditional crime</a:t>
            </a:r>
          </a:p>
          <a:p>
            <a:r>
              <a:rPr lang="en-US" sz="2000" i="1" dirty="0" smtClean="0">
                <a:latin typeface="Roboto Slab" charset="0"/>
                <a:ea typeface="Roboto Slab" charset="0"/>
                <a:cs typeface="Roboto Slab" charset="0"/>
              </a:rPr>
              <a:t>Theft</a:t>
            </a:r>
          </a:p>
          <a:p>
            <a:endParaRPr lang="en-US" sz="2000" dirty="0">
              <a:latin typeface="Roboto Slab" charset="0"/>
              <a:ea typeface="Roboto Slab" charset="0"/>
              <a:cs typeface="Roboto Slab" charset="0"/>
            </a:endParaRPr>
          </a:p>
          <a:p>
            <a:r>
              <a:rPr lang="en-US" sz="2000" dirty="0" smtClean="0">
                <a:latin typeface="Roboto Slab" charset="0"/>
                <a:ea typeface="Roboto Slab" charset="0"/>
                <a:cs typeface="Roboto Slab" charset="0"/>
              </a:rPr>
              <a:t>Traditional Crime with IT means</a:t>
            </a:r>
          </a:p>
          <a:p>
            <a:r>
              <a:rPr lang="en-US" sz="2000" i="1" dirty="0" smtClean="0">
                <a:latin typeface="Roboto Slab" charset="0"/>
                <a:ea typeface="Roboto Slab" charset="0"/>
                <a:cs typeface="Roboto Slab" charset="0"/>
              </a:rPr>
              <a:t>Bankcard fraud</a:t>
            </a:r>
          </a:p>
          <a:p>
            <a:endParaRPr lang="en-US" sz="2000" dirty="0">
              <a:latin typeface="Roboto Slab" charset="0"/>
              <a:ea typeface="Roboto Slab" charset="0"/>
              <a:cs typeface="Roboto Slab" charset="0"/>
            </a:endParaRPr>
          </a:p>
          <a:p>
            <a:r>
              <a:rPr lang="en-US" sz="2000" dirty="0" smtClean="0">
                <a:latin typeface="Roboto Slab" charset="0"/>
                <a:ea typeface="Roboto Slab" charset="0"/>
                <a:cs typeface="Roboto Slab" charset="0"/>
              </a:rPr>
              <a:t>Crime with IT as as goal</a:t>
            </a:r>
          </a:p>
          <a:p>
            <a:r>
              <a:rPr lang="en-US" sz="2000" i="1" dirty="0" smtClean="0">
                <a:latin typeface="Roboto Slab" charset="0"/>
                <a:ea typeface="Roboto Slab" charset="0"/>
                <a:cs typeface="Roboto Slab" charset="0"/>
              </a:rPr>
              <a:t>DDoS</a:t>
            </a:r>
            <a:endParaRPr lang="en-US" sz="2000" i="1" dirty="0">
              <a:latin typeface="Roboto Slab" charset="0"/>
              <a:ea typeface="Roboto Slab" charset="0"/>
              <a:cs typeface="Roboto Slab" charset="0"/>
            </a:endParaRPr>
          </a:p>
        </p:txBody>
      </p:sp>
      <p:pic>
        <p:nvPicPr>
          <p:cNvPr id="5" name="Picture 4"/>
          <p:cNvPicPr>
            <a:picLocks noChangeAspect="1"/>
          </p:cNvPicPr>
          <p:nvPr/>
        </p:nvPicPr>
        <p:blipFill>
          <a:blip r:embed="rId4"/>
          <a:stretch>
            <a:fillRect/>
          </a:stretch>
        </p:blipFill>
        <p:spPr>
          <a:xfrm>
            <a:off x="7667264" y="2187477"/>
            <a:ext cx="3560180" cy="3560180"/>
          </a:xfrm>
          <a:prstGeom prst="rect">
            <a:avLst/>
          </a:prstGeom>
        </p:spPr>
      </p:pic>
      <p:sp>
        <p:nvSpPr>
          <p:cNvPr id="7" name="Rectangle 6"/>
          <p:cNvSpPr/>
          <p:nvPr/>
        </p:nvSpPr>
        <p:spPr>
          <a:xfrm>
            <a:off x="1116643" y="3147934"/>
            <a:ext cx="4174885" cy="178323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164180" y="5007376"/>
            <a:ext cx="4157330" cy="707886"/>
          </a:xfrm>
          <a:prstGeom prst="rect">
            <a:avLst/>
          </a:prstGeom>
          <a:noFill/>
        </p:spPr>
        <p:txBody>
          <a:bodyPr wrap="square" rtlCol="0">
            <a:spAutoFit/>
          </a:bodyPr>
          <a:lstStyle/>
          <a:p>
            <a:r>
              <a:rPr lang="en-US" sz="2000" dirty="0" smtClean="0"/>
              <a:t>Cybercrime predictor definition of cybercrime</a:t>
            </a:r>
            <a:endParaRPr lang="en-US" sz="2000" dirty="0"/>
          </a:p>
        </p:txBody>
      </p:sp>
    </p:spTree>
    <p:extLst>
      <p:ext uri="{BB962C8B-B14F-4D97-AF65-F5344CB8AC3E}">
        <p14:creationId xmlns:p14="http://schemas.microsoft.com/office/powerpoint/2010/main" val="7091419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0" y="0"/>
            <a:ext cx="12192000" cy="6858000"/>
          </a:xfrm>
          <a:prstGeom prst="rect">
            <a:avLst/>
          </a:prstGeom>
          <a:solidFill>
            <a:srgbClr val="271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p:cNvSpPr/>
          <p:nvPr/>
        </p:nvSpPr>
        <p:spPr>
          <a:xfrm>
            <a:off x="0" y="1469571"/>
            <a:ext cx="12192000" cy="4278086"/>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530087" y="1469571"/>
            <a:ext cx="11131826" cy="4278086"/>
          </a:xfrm>
          <a:prstGeom prst="rect">
            <a:avLst/>
          </a:prstGeom>
          <a:solidFill>
            <a:srgbClr val="F4F4F4"/>
          </a:solidFill>
          <a:ln>
            <a:noFill/>
          </a:ln>
          <a:effectLst>
            <a:glow rad="355600">
              <a:schemeClr val="tx1">
                <a:alpha val="4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effectLst>
                <a:glow rad="101600">
                  <a:schemeClr val="tx1">
                    <a:alpha val="60000"/>
                  </a:schemeClr>
                </a:glow>
              </a:effectLst>
              <a:latin typeface="Roboto Slab" pitchFamily="2" charset="0"/>
              <a:ea typeface="Roboto Slab" pitchFamily="2" charset="0"/>
            </a:endParaRPr>
          </a:p>
        </p:txBody>
      </p:sp>
      <p:sp>
        <p:nvSpPr>
          <p:cNvPr id="8" name="Rechthoek 7"/>
          <p:cNvSpPr/>
          <p:nvPr/>
        </p:nvSpPr>
        <p:spPr>
          <a:xfrm>
            <a:off x="530087" y="780452"/>
            <a:ext cx="11131826" cy="1219517"/>
          </a:xfrm>
          <a:prstGeom prst="rect">
            <a:avLst/>
          </a:prstGeom>
          <a:solidFill>
            <a:srgbClr val="F4F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1" dirty="0">
              <a:effectLst>
                <a:glow rad="101600">
                  <a:schemeClr val="tx1">
                    <a:alpha val="60000"/>
                  </a:schemeClr>
                </a:glow>
              </a:effectLst>
              <a:latin typeface="Roboto Slab" pitchFamily="2" charset="0"/>
              <a:ea typeface="Roboto Slab" pitchFamily="2" charset="0"/>
            </a:endParaRPr>
          </a:p>
        </p:txBody>
      </p:sp>
      <p:sp>
        <p:nvSpPr>
          <p:cNvPr id="9" name="Rechthoek 8"/>
          <p:cNvSpPr/>
          <p:nvPr/>
        </p:nvSpPr>
        <p:spPr>
          <a:xfrm>
            <a:off x="530087" y="5382126"/>
            <a:ext cx="11131826" cy="898072"/>
          </a:xfrm>
          <a:prstGeom prst="rect">
            <a:avLst/>
          </a:prstGeom>
          <a:solidFill>
            <a:srgbClr val="F4F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effectLst>
                <a:glow rad="101600">
                  <a:schemeClr val="tx1">
                    <a:alpha val="60000"/>
                  </a:schemeClr>
                </a:glow>
              </a:effectLst>
            </a:endParaRPr>
          </a:p>
        </p:txBody>
      </p:sp>
      <p:pic>
        <p:nvPicPr>
          <p:cNvPr id="10" name="Afbeelding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87" y="134121"/>
            <a:ext cx="586556" cy="586556"/>
          </a:xfrm>
          <a:prstGeom prst="rect">
            <a:avLst/>
          </a:prstGeom>
        </p:spPr>
      </p:pic>
      <p:sp>
        <p:nvSpPr>
          <p:cNvPr id="12" name="Tekstvak 11"/>
          <p:cNvSpPr txBox="1"/>
          <p:nvPr/>
        </p:nvSpPr>
        <p:spPr>
          <a:xfrm>
            <a:off x="6743700" y="134121"/>
            <a:ext cx="4800600" cy="646331"/>
          </a:xfrm>
          <a:prstGeom prst="rect">
            <a:avLst/>
          </a:prstGeom>
          <a:noFill/>
        </p:spPr>
        <p:txBody>
          <a:bodyPr wrap="square" rtlCol="0">
            <a:spAutoFit/>
          </a:bodyPr>
          <a:lstStyle/>
          <a:p>
            <a:pPr algn="r"/>
            <a:r>
              <a:rPr lang="nl-NL" sz="3600" b="1" dirty="0" smtClean="0">
                <a:solidFill>
                  <a:srgbClr val="E1E1E1"/>
                </a:solidFill>
                <a:latin typeface="Roboto Slab" charset="0"/>
                <a:ea typeface="Roboto Slab" charset="0"/>
                <a:cs typeface="Roboto Slab" charset="0"/>
              </a:rPr>
              <a:t>Dataset</a:t>
            </a:r>
            <a:endParaRPr lang="nl-NL" sz="3600" b="1" dirty="0">
              <a:solidFill>
                <a:srgbClr val="E1E1E1"/>
              </a:solidFill>
              <a:latin typeface="Roboto Slab" charset="0"/>
              <a:ea typeface="Roboto Slab" charset="0"/>
              <a:cs typeface="Roboto Slab" charset="0"/>
            </a:endParaRPr>
          </a:p>
        </p:txBody>
      </p:sp>
      <p:sp>
        <p:nvSpPr>
          <p:cNvPr id="13" name="Tekstvak 12"/>
          <p:cNvSpPr txBox="1"/>
          <p:nvPr/>
        </p:nvSpPr>
        <p:spPr>
          <a:xfrm>
            <a:off x="1162957" y="275440"/>
            <a:ext cx="6364514" cy="369332"/>
          </a:xfrm>
          <a:prstGeom prst="rect">
            <a:avLst/>
          </a:prstGeom>
          <a:noFill/>
        </p:spPr>
        <p:txBody>
          <a:bodyPr wrap="square" rtlCol="0">
            <a:spAutoFit/>
          </a:bodyPr>
          <a:lstStyle/>
          <a:p>
            <a:pPr marL="342900" indent="-342900">
              <a:buFont typeface="Arial" charset="0"/>
              <a:buChar char="•"/>
            </a:pPr>
            <a:r>
              <a:rPr lang="nl-NL" dirty="0">
                <a:solidFill>
                  <a:srgbClr val="2AAAD9"/>
                </a:solidFill>
                <a:latin typeface="Roboto Slab" charset="0"/>
                <a:ea typeface="Roboto Slab" charset="0"/>
                <a:cs typeface="Roboto Slab" charset="0"/>
              </a:rPr>
              <a:t>Centraal bureau voor de Statistiek</a:t>
            </a:r>
          </a:p>
        </p:txBody>
      </p:sp>
      <p:sp>
        <p:nvSpPr>
          <p:cNvPr id="15" name="Tekstvak 14"/>
          <p:cNvSpPr txBox="1"/>
          <p:nvPr/>
        </p:nvSpPr>
        <p:spPr>
          <a:xfrm>
            <a:off x="1159329" y="-751114"/>
            <a:ext cx="184731" cy="369332"/>
          </a:xfrm>
          <a:prstGeom prst="rect">
            <a:avLst/>
          </a:prstGeom>
          <a:noFill/>
        </p:spPr>
        <p:txBody>
          <a:bodyPr wrap="none" rtlCol="0">
            <a:spAutoFit/>
          </a:bodyPr>
          <a:lstStyle/>
          <a:p>
            <a:endParaRPr lang="nl-NL" dirty="0"/>
          </a:p>
        </p:txBody>
      </p:sp>
      <p:sp>
        <p:nvSpPr>
          <p:cNvPr id="4" name="textruta 3">
            <a:extLst>
              <a:ext uri="{FF2B5EF4-FFF2-40B4-BE49-F238E27FC236}">
                <a16:creationId xmlns="" xmlns:a16="http://schemas.microsoft.com/office/drawing/2014/main" id="{2654EFFC-2034-4B3A-9971-714EFEEE86C5}"/>
              </a:ext>
            </a:extLst>
          </p:cNvPr>
          <p:cNvSpPr txBox="1"/>
          <p:nvPr/>
        </p:nvSpPr>
        <p:spPr>
          <a:xfrm>
            <a:off x="1116643" y="972580"/>
            <a:ext cx="9893864" cy="646331"/>
          </a:xfrm>
          <a:prstGeom prst="rect">
            <a:avLst/>
          </a:prstGeom>
          <a:noFill/>
        </p:spPr>
        <p:txBody>
          <a:bodyPr wrap="square" rtlCol="0">
            <a:spAutoFit/>
          </a:bodyPr>
          <a:lstStyle/>
          <a:p>
            <a:pPr algn="ctr"/>
            <a:r>
              <a:rPr lang="en-GB" sz="3600" b="1" dirty="0">
                <a:latin typeface="Roboto Slab" pitchFamily="2" charset="0"/>
                <a:ea typeface="Roboto Slab" pitchFamily="2" charset="0"/>
              </a:rPr>
              <a:t>What do we have at our disposal</a:t>
            </a:r>
            <a:r>
              <a:rPr lang="sv-SE" sz="3600" b="1" dirty="0">
                <a:latin typeface="Roboto Slab" pitchFamily="2" charset="0"/>
                <a:ea typeface="Roboto Slab" pitchFamily="2" charset="0"/>
              </a:rPr>
              <a:t>? </a:t>
            </a:r>
          </a:p>
        </p:txBody>
      </p:sp>
      <p:sp>
        <p:nvSpPr>
          <p:cNvPr id="11" name="textruta 10">
            <a:extLst>
              <a:ext uri="{FF2B5EF4-FFF2-40B4-BE49-F238E27FC236}">
                <a16:creationId xmlns="" xmlns:a16="http://schemas.microsoft.com/office/drawing/2014/main" id="{AD3E3B67-63AE-47F6-834D-BAF93BDE1D3F}"/>
              </a:ext>
            </a:extLst>
          </p:cNvPr>
          <p:cNvSpPr txBox="1"/>
          <p:nvPr/>
        </p:nvSpPr>
        <p:spPr>
          <a:xfrm>
            <a:off x="3159550" y="1695864"/>
            <a:ext cx="5872899" cy="461665"/>
          </a:xfrm>
          <a:prstGeom prst="rect">
            <a:avLst/>
          </a:prstGeom>
          <a:noFill/>
        </p:spPr>
        <p:txBody>
          <a:bodyPr wrap="square" rtlCol="0">
            <a:spAutoFit/>
          </a:bodyPr>
          <a:lstStyle/>
          <a:p>
            <a:pPr algn="ctr"/>
            <a:r>
              <a:rPr lang="sv-SE" sz="2400" dirty="0" err="1">
                <a:latin typeface="Roboto Slab" pitchFamily="2" charset="0"/>
                <a:ea typeface="Roboto Slab" pitchFamily="2" charset="0"/>
              </a:rPr>
              <a:t>Our</a:t>
            </a:r>
            <a:r>
              <a:rPr lang="sv-SE" sz="2400" dirty="0">
                <a:latin typeface="Roboto Slab" pitchFamily="2" charset="0"/>
                <a:ea typeface="Roboto Slab" pitchFamily="2" charset="0"/>
              </a:rPr>
              <a:t> </a:t>
            </a:r>
            <a:r>
              <a:rPr lang="sv-SE" sz="2400" dirty="0" err="1">
                <a:latin typeface="Roboto Slab" pitchFamily="2" charset="0"/>
                <a:ea typeface="Roboto Slab" pitchFamily="2" charset="0"/>
              </a:rPr>
              <a:t>dataset</a:t>
            </a:r>
            <a:endParaRPr lang="sv-SE" sz="2400" dirty="0">
              <a:latin typeface="Roboto Slab" pitchFamily="2" charset="0"/>
              <a:ea typeface="Roboto Slab" pitchFamily="2" charset="0"/>
            </a:endParaRPr>
          </a:p>
        </p:txBody>
      </p:sp>
      <p:graphicFrame>
        <p:nvGraphicFramePr>
          <p:cNvPr id="2" name="Tabel 1"/>
          <p:cNvGraphicFramePr>
            <a:graphicFrameLocks noGrp="1"/>
          </p:cNvGraphicFramePr>
          <p:nvPr>
            <p:extLst>
              <p:ext uri="{D42A27DB-BD31-4B8C-83A1-F6EECF244321}">
                <p14:modId xmlns:p14="http://schemas.microsoft.com/office/powerpoint/2010/main" val="219779019"/>
              </p:ext>
            </p:extLst>
          </p:nvPr>
        </p:nvGraphicFramePr>
        <p:xfrm>
          <a:off x="975574" y="2666434"/>
          <a:ext cx="4589462" cy="1259840"/>
        </p:xfrm>
        <a:graphic>
          <a:graphicData uri="http://schemas.openxmlformats.org/drawingml/2006/table">
            <a:tbl>
              <a:tblPr firstRow="1" bandRow="1">
                <a:tableStyleId>{5940675A-B579-460E-94D1-54222C63F5DA}</a:tableStyleId>
              </a:tblPr>
              <a:tblGrid>
                <a:gridCol w="904026">
                  <a:extLst>
                    <a:ext uri="{9D8B030D-6E8A-4147-A177-3AD203B41FA5}">
                      <a16:colId xmlns="" xmlns:a16="http://schemas.microsoft.com/office/drawing/2014/main" val="20000"/>
                    </a:ext>
                  </a:extLst>
                </a:gridCol>
                <a:gridCol w="2235200">
                  <a:extLst>
                    <a:ext uri="{9D8B030D-6E8A-4147-A177-3AD203B41FA5}">
                      <a16:colId xmlns="" xmlns:a16="http://schemas.microsoft.com/office/drawing/2014/main" val="20001"/>
                    </a:ext>
                  </a:extLst>
                </a:gridCol>
                <a:gridCol w="1450236">
                  <a:extLst>
                    <a:ext uri="{9D8B030D-6E8A-4147-A177-3AD203B41FA5}">
                      <a16:colId xmlns="" xmlns:a16="http://schemas.microsoft.com/office/drawing/2014/main" val="20002"/>
                    </a:ext>
                  </a:extLst>
                </a:gridCol>
              </a:tblGrid>
              <a:tr h="370840">
                <a:tc>
                  <a:txBody>
                    <a:bodyPr/>
                    <a:lstStyle/>
                    <a:p>
                      <a:pPr algn="ctr"/>
                      <a:r>
                        <a:rPr lang="nl-NL" dirty="0">
                          <a:solidFill>
                            <a:schemeClr val="bg1"/>
                          </a:solidFill>
                        </a:rPr>
                        <a:t>ID</a:t>
                      </a:r>
                    </a:p>
                  </a:txBody>
                  <a:tcPr>
                    <a:solidFill>
                      <a:srgbClr val="941100"/>
                    </a:solidFill>
                  </a:tcPr>
                </a:tc>
                <a:tc>
                  <a:txBody>
                    <a:bodyPr/>
                    <a:lstStyle/>
                    <a:p>
                      <a:pPr algn="ctr"/>
                      <a:r>
                        <a:rPr lang="nl-NL" dirty="0">
                          <a:solidFill>
                            <a:schemeClr val="bg1"/>
                          </a:solidFill>
                        </a:rPr>
                        <a:t>Cybercrime (V)</a:t>
                      </a:r>
                    </a:p>
                    <a:p>
                      <a:pPr algn="ctr"/>
                      <a:r>
                        <a:rPr lang="nl-NL" dirty="0">
                          <a:solidFill>
                            <a:schemeClr val="bg1"/>
                          </a:solidFill>
                        </a:rPr>
                        <a:t>Traditional crime</a:t>
                      </a:r>
                      <a:r>
                        <a:rPr lang="nl-NL" baseline="0" dirty="0">
                          <a:solidFill>
                            <a:schemeClr val="bg1"/>
                          </a:solidFill>
                        </a:rPr>
                        <a:t> (X)</a:t>
                      </a:r>
                      <a:endParaRPr lang="nl-NL" dirty="0">
                        <a:solidFill>
                          <a:schemeClr val="bg1"/>
                        </a:solidFill>
                      </a:endParaRPr>
                    </a:p>
                  </a:txBody>
                  <a:tcPr>
                    <a:solidFill>
                      <a:srgbClr val="941100"/>
                    </a:solidFill>
                  </a:tcPr>
                </a:tc>
                <a:tc>
                  <a:txBody>
                    <a:bodyPr/>
                    <a:lstStyle/>
                    <a:p>
                      <a:pPr algn="ctr"/>
                      <a:r>
                        <a:rPr lang="nl-NL" dirty="0" smtClean="0">
                          <a:solidFill>
                            <a:schemeClr val="bg1"/>
                          </a:solidFill>
                        </a:rPr>
                        <a:t>Features</a:t>
                      </a:r>
                      <a:endParaRPr lang="nl-NL" dirty="0">
                        <a:solidFill>
                          <a:schemeClr val="bg1"/>
                        </a:solidFill>
                      </a:endParaRPr>
                    </a:p>
                  </a:txBody>
                  <a:tcPr>
                    <a:solidFill>
                      <a:srgbClr val="941100"/>
                    </a:solidFill>
                  </a:tcPr>
                </a:tc>
                <a:extLst>
                  <a:ext uri="{0D108BD9-81ED-4DB2-BD59-A6C34878D82A}">
                    <a16:rowId xmlns="" xmlns:a16="http://schemas.microsoft.com/office/drawing/2014/main" val="10000"/>
                  </a:ext>
                </a:extLst>
              </a:tr>
              <a:tr h="370840">
                <a:tc>
                  <a:txBody>
                    <a:bodyPr/>
                    <a:lstStyle/>
                    <a:p>
                      <a:pPr algn="ctr"/>
                      <a:r>
                        <a:rPr lang="nl-NL" dirty="0"/>
                        <a:t>###</a:t>
                      </a:r>
                    </a:p>
                  </a:txBody>
                  <a:tcPr/>
                </a:tc>
                <a:tc>
                  <a:txBody>
                    <a:bodyPr/>
                    <a:lstStyle/>
                    <a:p>
                      <a:pPr algn="ctr"/>
                      <a:r>
                        <a:rPr lang="nl-NL" dirty="0"/>
                        <a:t>X</a:t>
                      </a:r>
                    </a:p>
                  </a:txBody>
                  <a:tcPr/>
                </a:tc>
                <a:tc>
                  <a:txBody>
                    <a:bodyPr/>
                    <a:lstStyle/>
                    <a:p>
                      <a:pPr algn="ctr"/>
                      <a:r>
                        <a:rPr lang="nl-NL" dirty="0" err="1" smtClean="0"/>
                        <a:t>value</a:t>
                      </a:r>
                      <a:endParaRPr lang="nl-NL" dirty="0"/>
                    </a:p>
                  </a:txBody>
                  <a:tcPr/>
                </a:tc>
                <a:extLst>
                  <a:ext uri="{0D108BD9-81ED-4DB2-BD59-A6C34878D82A}">
                    <a16:rowId xmlns="" xmlns:a16="http://schemas.microsoft.com/office/drawing/2014/main" val="10001"/>
                  </a:ext>
                </a:extLst>
              </a:tr>
              <a:tr h="370840">
                <a:tc>
                  <a:txBody>
                    <a:bodyPr/>
                    <a:lstStyle/>
                    <a:p>
                      <a:pPr algn="ctr"/>
                      <a:r>
                        <a:rPr lang="nl-NL" dirty="0"/>
                        <a:t>###</a:t>
                      </a:r>
                    </a:p>
                  </a:txBody>
                  <a:tcPr/>
                </a:tc>
                <a:tc>
                  <a:txBody>
                    <a:bodyPr/>
                    <a:lstStyle/>
                    <a:p>
                      <a:pPr algn="ctr"/>
                      <a:r>
                        <a:rPr lang="nl-NL" dirty="0"/>
                        <a:t>V</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err="1" smtClean="0"/>
                        <a:t>value</a:t>
                      </a:r>
                      <a:endParaRPr lang="nl-NL" dirty="0"/>
                    </a:p>
                  </a:txBody>
                  <a:tcPr/>
                </a:tc>
                <a:extLst>
                  <a:ext uri="{0D108BD9-81ED-4DB2-BD59-A6C34878D82A}">
                    <a16:rowId xmlns="" xmlns:a16="http://schemas.microsoft.com/office/drawing/2014/main" val="10002"/>
                  </a:ext>
                </a:extLst>
              </a:tr>
            </a:tbl>
          </a:graphicData>
        </a:graphic>
      </p:graphicFrame>
      <p:graphicFrame>
        <p:nvGraphicFramePr>
          <p:cNvPr id="17" name="Tabel 16"/>
          <p:cNvGraphicFramePr>
            <a:graphicFrameLocks noGrp="1"/>
          </p:cNvGraphicFramePr>
          <p:nvPr>
            <p:extLst>
              <p:ext uri="{D42A27DB-BD31-4B8C-83A1-F6EECF244321}">
                <p14:modId xmlns:p14="http://schemas.microsoft.com/office/powerpoint/2010/main" val="1037555146"/>
              </p:ext>
            </p:extLst>
          </p:nvPr>
        </p:nvGraphicFramePr>
        <p:xfrm>
          <a:off x="6560745" y="2626273"/>
          <a:ext cx="4627562" cy="1112520"/>
        </p:xfrm>
        <a:graphic>
          <a:graphicData uri="http://schemas.openxmlformats.org/drawingml/2006/table">
            <a:tbl>
              <a:tblPr firstRow="1" bandRow="1">
                <a:tableStyleId>{5940675A-B579-460E-94D1-54222C63F5DA}</a:tableStyleId>
              </a:tblPr>
              <a:tblGrid>
                <a:gridCol w="2002514">
                  <a:extLst>
                    <a:ext uri="{9D8B030D-6E8A-4147-A177-3AD203B41FA5}">
                      <a16:colId xmlns="" xmlns:a16="http://schemas.microsoft.com/office/drawing/2014/main" val="20000"/>
                    </a:ext>
                  </a:extLst>
                </a:gridCol>
                <a:gridCol w="2625048">
                  <a:extLst>
                    <a:ext uri="{9D8B030D-6E8A-4147-A177-3AD203B41FA5}">
                      <a16:colId xmlns="" xmlns:a16="http://schemas.microsoft.com/office/drawing/2014/main" val="20001"/>
                    </a:ext>
                  </a:extLst>
                </a:gridCol>
              </a:tblGrid>
              <a:tr h="370840">
                <a:tc>
                  <a:txBody>
                    <a:bodyPr/>
                    <a:lstStyle/>
                    <a:p>
                      <a:pPr algn="ctr"/>
                      <a:r>
                        <a:rPr lang="nl-NL" dirty="0">
                          <a:solidFill>
                            <a:schemeClr val="bg1"/>
                          </a:solidFill>
                        </a:rPr>
                        <a:t>ID</a:t>
                      </a:r>
                    </a:p>
                  </a:txBody>
                  <a:tcPr>
                    <a:solidFill>
                      <a:srgbClr val="2AAAD9"/>
                    </a:solidFill>
                  </a:tcPr>
                </a:tc>
                <a:tc>
                  <a:txBody>
                    <a:bodyPr/>
                    <a:lstStyle/>
                    <a:p>
                      <a:pPr algn="ctr"/>
                      <a:r>
                        <a:rPr lang="nl-NL" dirty="0" smtClean="0">
                          <a:solidFill>
                            <a:schemeClr val="bg1"/>
                          </a:solidFill>
                        </a:rPr>
                        <a:t>Features</a:t>
                      </a:r>
                      <a:endParaRPr lang="nl-NL" dirty="0">
                        <a:solidFill>
                          <a:schemeClr val="bg1"/>
                        </a:solidFill>
                      </a:endParaRPr>
                    </a:p>
                  </a:txBody>
                  <a:tcPr>
                    <a:solidFill>
                      <a:srgbClr val="2AAAD9"/>
                    </a:solidFill>
                  </a:tcPr>
                </a:tc>
                <a:extLst>
                  <a:ext uri="{0D108BD9-81ED-4DB2-BD59-A6C34878D82A}">
                    <a16:rowId xmlns="" xmlns:a16="http://schemas.microsoft.com/office/drawing/2014/main" val="10000"/>
                  </a:ext>
                </a:extLst>
              </a:tr>
              <a:tr h="370840">
                <a:tc>
                  <a:txBody>
                    <a:bodyPr/>
                    <a:lstStyle/>
                    <a:p>
                      <a:pPr algn="ctr"/>
                      <a:r>
                        <a:rPr lang="nl-NL" dirty="0"/>
                        <a:t>###</a:t>
                      </a:r>
                    </a:p>
                  </a:txBody>
                  <a:tcPr/>
                </a:tc>
                <a:tc>
                  <a:txBody>
                    <a:bodyPr/>
                    <a:lstStyle/>
                    <a:p>
                      <a:pPr algn="ctr"/>
                      <a:r>
                        <a:rPr lang="nl-NL" dirty="0" err="1" smtClean="0"/>
                        <a:t>value</a:t>
                      </a:r>
                      <a:endParaRPr lang="nl-NL" dirty="0"/>
                    </a:p>
                  </a:txBody>
                  <a:tcPr/>
                </a:tc>
                <a:extLst>
                  <a:ext uri="{0D108BD9-81ED-4DB2-BD59-A6C34878D82A}">
                    <a16:rowId xmlns="" xmlns:a16="http://schemas.microsoft.com/office/drawing/2014/main" val="10001"/>
                  </a:ext>
                </a:extLst>
              </a:tr>
              <a:tr h="370840">
                <a:tc>
                  <a:txBody>
                    <a:bodyPr/>
                    <a:lstStyle/>
                    <a:p>
                      <a:pPr algn="ctr"/>
                      <a:r>
                        <a:rPr lang="nl-NL" dirty="0"/>
                        <a:t>###</a:t>
                      </a:r>
                    </a:p>
                  </a:txBody>
                  <a:tcPr/>
                </a:tc>
                <a:tc>
                  <a:txBody>
                    <a:bodyPr/>
                    <a:lstStyle/>
                    <a:p>
                      <a:pPr algn="ctr"/>
                      <a:r>
                        <a:rPr lang="nl-NL" dirty="0" err="1" smtClean="0"/>
                        <a:t>value</a:t>
                      </a:r>
                      <a:endParaRPr lang="nl-NL" dirty="0"/>
                    </a:p>
                  </a:txBody>
                  <a:tcPr/>
                </a:tc>
                <a:extLst>
                  <a:ext uri="{0D108BD9-81ED-4DB2-BD59-A6C34878D82A}">
                    <a16:rowId xmlns="" xmlns:a16="http://schemas.microsoft.com/office/drawing/2014/main" val="10002"/>
                  </a:ext>
                </a:extLst>
              </a:tr>
            </a:tbl>
          </a:graphicData>
        </a:graphic>
      </p:graphicFrame>
      <p:sp>
        <p:nvSpPr>
          <p:cNvPr id="19" name="textruta 10">
            <a:extLst>
              <a:ext uri="{FF2B5EF4-FFF2-40B4-BE49-F238E27FC236}">
                <a16:creationId xmlns="" xmlns:a16="http://schemas.microsoft.com/office/drawing/2014/main" id="{AD3E3B67-63AE-47F6-834D-BAF93BDE1D3F}"/>
              </a:ext>
            </a:extLst>
          </p:cNvPr>
          <p:cNvSpPr txBox="1"/>
          <p:nvPr/>
        </p:nvSpPr>
        <p:spPr>
          <a:xfrm>
            <a:off x="444611" y="2250023"/>
            <a:ext cx="5651390" cy="400110"/>
          </a:xfrm>
          <a:prstGeom prst="rect">
            <a:avLst/>
          </a:prstGeom>
          <a:noFill/>
        </p:spPr>
        <p:txBody>
          <a:bodyPr wrap="square" rtlCol="0">
            <a:spAutoFit/>
          </a:bodyPr>
          <a:lstStyle/>
          <a:p>
            <a:pPr algn="ctr"/>
            <a:r>
              <a:rPr lang="sv-SE" sz="2000" b="1" dirty="0">
                <a:latin typeface="Roboto Slab" pitchFamily="2" charset="0"/>
                <a:ea typeface="Roboto Slab" pitchFamily="2" charset="0"/>
              </a:rPr>
              <a:t>Police </a:t>
            </a:r>
            <a:r>
              <a:rPr lang="sv-SE" sz="2000" b="1" dirty="0" err="1" smtClean="0">
                <a:latin typeface="Roboto Slab" pitchFamily="2" charset="0"/>
                <a:ea typeface="Roboto Slab" pitchFamily="2" charset="0"/>
              </a:rPr>
              <a:t>report</a:t>
            </a:r>
            <a:r>
              <a:rPr lang="sv-SE" sz="2000" b="1" dirty="0" smtClean="0">
                <a:latin typeface="Roboto Slab" pitchFamily="2" charset="0"/>
                <a:ea typeface="Roboto Slab" pitchFamily="2" charset="0"/>
              </a:rPr>
              <a:t> 2016 </a:t>
            </a:r>
            <a:r>
              <a:rPr lang="sv-SE" sz="2000" b="1" dirty="0">
                <a:latin typeface="Roboto Slab" pitchFamily="2" charset="0"/>
                <a:ea typeface="Roboto Slab" pitchFamily="2" charset="0"/>
              </a:rPr>
              <a:t>(C: ~25, R: ~1.000.000) </a:t>
            </a:r>
          </a:p>
        </p:txBody>
      </p:sp>
      <p:sp>
        <p:nvSpPr>
          <p:cNvPr id="21" name="textruta 10">
            <a:extLst>
              <a:ext uri="{FF2B5EF4-FFF2-40B4-BE49-F238E27FC236}">
                <a16:creationId xmlns="" xmlns:a16="http://schemas.microsoft.com/office/drawing/2014/main" id="{AD3E3B67-63AE-47F6-834D-BAF93BDE1D3F}"/>
              </a:ext>
            </a:extLst>
          </p:cNvPr>
          <p:cNvSpPr txBox="1"/>
          <p:nvPr/>
        </p:nvSpPr>
        <p:spPr>
          <a:xfrm>
            <a:off x="6569414" y="2200756"/>
            <a:ext cx="4624879" cy="400110"/>
          </a:xfrm>
          <a:prstGeom prst="rect">
            <a:avLst/>
          </a:prstGeom>
          <a:noFill/>
        </p:spPr>
        <p:txBody>
          <a:bodyPr wrap="square" rtlCol="0">
            <a:spAutoFit/>
          </a:bodyPr>
          <a:lstStyle/>
          <a:p>
            <a:pPr algn="ctr"/>
            <a:r>
              <a:rPr lang="sv-SE" sz="2000" b="1" dirty="0">
                <a:latin typeface="Roboto Slab" pitchFamily="2" charset="0"/>
                <a:ea typeface="Roboto Slab" pitchFamily="2" charset="0"/>
              </a:rPr>
              <a:t>SSB (C: ~25, R: ~22.000.000) </a:t>
            </a:r>
          </a:p>
        </p:txBody>
      </p:sp>
      <p:graphicFrame>
        <p:nvGraphicFramePr>
          <p:cNvPr id="22" name="Tabel 21"/>
          <p:cNvGraphicFramePr>
            <a:graphicFrameLocks noGrp="1"/>
          </p:cNvGraphicFramePr>
          <p:nvPr>
            <p:extLst>
              <p:ext uri="{D42A27DB-BD31-4B8C-83A1-F6EECF244321}">
                <p14:modId xmlns:p14="http://schemas.microsoft.com/office/powerpoint/2010/main" val="169054950"/>
              </p:ext>
            </p:extLst>
          </p:nvPr>
        </p:nvGraphicFramePr>
        <p:xfrm>
          <a:off x="6598845" y="4770569"/>
          <a:ext cx="4589462" cy="1112520"/>
        </p:xfrm>
        <a:graphic>
          <a:graphicData uri="http://schemas.openxmlformats.org/drawingml/2006/table">
            <a:tbl>
              <a:tblPr firstRow="1" bandRow="1">
                <a:tableStyleId>{5940675A-B579-460E-94D1-54222C63F5DA}</a:tableStyleId>
              </a:tblPr>
              <a:tblGrid>
                <a:gridCol w="1167022">
                  <a:extLst>
                    <a:ext uri="{9D8B030D-6E8A-4147-A177-3AD203B41FA5}">
                      <a16:colId xmlns="" xmlns:a16="http://schemas.microsoft.com/office/drawing/2014/main" val="20000"/>
                    </a:ext>
                  </a:extLst>
                </a:gridCol>
                <a:gridCol w="1892619">
                  <a:extLst>
                    <a:ext uri="{9D8B030D-6E8A-4147-A177-3AD203B41FA5}">
                      <a16:colId xmlns="" xmlns:a16="http://schemas.microsoft.com/office/drawing/2014/main" val="20001"/>
                    </a:ext>
                  </a:extLst>
                </a:gridCol>
                <a:gridCol w="1529821">
                  <a:extLst>
                    <a:ext uri="{9D8B030D-6E8A-4147-A177-3AD203B41FA5}">
                      <a16:colId xmlns="" xmlns:a16="http://schemas.microsoft.com/office/drawing/2014/main" val="20002"/>
                    </a:ext>
                  </a:extLst>
                </a:gridCol>
              </a:tblGrid>
              <a:tr h="370840">
                <a:tc>
                  <a:txBody>
                    <a:bodyPr/>
                    <a:lstStyle/>
                    <a:p>
                      <a:pPr algn="ctr"/>
                      <a:r>
                        <a:rPr lang="nl-NL" dirty="0">
                          <a:solidFill>
                            <a:schemeClr val="bg1"/>
                          </a:solidFill>
                        </a:rPr>
                        <a:t>ID</a:t>
                      </a:r>
                    </a:p>
                  </a:txBody>
                  <a:tcPr>
                    <a:solidFill>
                      <a:schemeClr val="accent6"/>
                    </a:solidFill>
                  </a:tcPr>
                </a:tc>
                <a:tc>
                  <a:txBody>
                    <a:bodyPr/>
                    <a:lstStyle/>
                    <a:p>
                      <a:pPr algn="ctr"/>
                      <a:r>
                        <a:rPr lang="nl-NL" dirty="0">
                          <a:solidFill>
                            <a:schemeClr val="bg1"/>
                          </a:solidFill>
                        </a:rPr>
                        <a:t>Cybercrime</a:t>
                      </a:r>
                    </a:p>
                  </a:txBody>
                  <a:tcPr>
                    <a:solidFill>
                      <a:schemeClr val="accent6"/>
                    </a:solidFill>
                  </a:tcPr>
                </a:tc>
                <a:tc>
                  <a:txBody>
                    <a:bodyPr/>
                    <a:lstStyle/>
                    <a:p>
                      <a:pPr algn="ctr"/>
                      <a:r>
                        <a:rPr lang="nl-NL" dirty="0" smtClean="0">
                          <a:solidFill>
                            <a:schemeClr val="bg1"/>
                          </a:solidFill>
                        </a:rPr>
                        <a:t>Features</a:t>
                      </a:r>
                      <a:endParaRPr lang="nl-NL" dirty="0">
                        <a:solidFill>
                          <a:schemeClr val="bg1"/>
                        </a:solidFill>
                      </a:endParaRPr>
                    </a:p>
                  </a:txBody>
                  <a:tcPr>
                    <a:solidFill>
                      <a:schemeClr val="accent6"/>
                    </a:solidFill>
                  </a:tcPr>
                </a:tc>
                <a:extLst>
                  <a:ext uri="{0D108BD9-81ED-4DB2-BD59-A6C34878D82A}">
                    <a16:rowId xmlns="" xmlns:a16="http://schemas.microsoft.com/office/drawing/2014/main" val="10000"/>
                  </a:ext>
                </a:extLst>
              </a:tr>
              <a:tr h="370840">
                <a:tc>
                  <a:txBody>
                    <a:bodyPr/>
                    <a:lstStyle/>
                    <a:p>
                      <a:pPr algn="ctr"/>
                      <a:r>
                        <a:rPr lang="nl-NL" dirty="0"/>
                        <a:t>###</a:t>
                      </a:r>
                    </a:p>
                  </a:txBody>
                  <a:tcPr/>
                </a:tc>
                <a:tc>
                  <a:txBody>
                    <a:bodyPr/>
                    <a:lstStyle/>
                    <a:p>
                      <a:pPr algn="ctr"/>
                      <a:r>
                        <a:rPr lang="nl-NL" dirty="0"/>
                        <a:t>X</a:t>
                      </a:r>
                    </a:p>
                  </a:txBody>
                  <a:tcPr/>
                </a:tc>
                <a:tc>
                  <a:txBody>
                    <a:bodyPr/>
                    <a:lstStyle/>
                    <a:p>
                      <a:pPr algn="ctr"/>
                      <a:r>
                        <a:rPr lang="nl-NL" dirty="0" err="1" smtClean="0"/>
                        <a:t>value</a:t>
                      </a:r>
                      <a:endParaRPr lang="nl-NL" dirty="0"/>
                    </a:p>
                  </a:txBody>
                  <a:tcPr/>
                </a:tc>
                <a:extLst>
                  <a:ext uri="{0D108BD9-81ED-4DB2-BD59-A6C34878D82A}">
                    <a16:rowId xmlns="" xmlns:a16="http://schemas.microsoft.com/office/drawing/2014/main" val="10001"/>
                  </a:ext>
                </a:extLst>
              </a:tr>
              <a:tr h="370840">
                <a:tc>
                  <a:txBody>
                    <a:bodyPr/>
                    <a:lstStyle/>
                    <a:p>
                      <a:pPr algn="ctr"/>
                      <a:r>
                        <a:rPr lang="nl-NL" dirty="0"/>
                        <a:t>###</a:t>
                      </a:r>
                    </a:p>
                  </a:txBody>
                  <a:tcPr/>
                </a:tc>
                <a:tc>
                  <a:txBody>
                    <a:bodyPr/>
                    <a:lstStyle/>
                    <a:p>
                      <a:pPr algn="ctr"/>
                      <a:r>
                        <a:rPr lang="nl-NL" dirty="0"/>
                        <a:t>V</a:t>
                      </a:r>
                    </a:p>
                  </a:txBody>
                  <a:tcPr/>
                </a:tc>
                <a:tc>
                  <a:txBody>
                    <a:bodyPr/>
                    <a:lstStyle/>
                    <a:p>
                      <a:pPr algn="ctr"/>
                      <a:r>
                        <a:rPr lang="nl-NL" dirty="0" err="1" smtClean="0"/>
                        <a:t>value</a:t>
                      </a:r>
                      <a:endParaRPr lang="nl-NL" dirty="0"/>
                    </a:p>
                  </a:txBody>
                  <a:tcPr/>
                </a:tc>
                <a:extLst>
                  <a:ext uri="{0D108BD9-81ED-4DB2-BD59-A6C34878D82A}">
                    <a16:rowId xmlns="" xmlns:a16="http://schemas.microsoft.com/office/drawing/2014/main" val="10002"/>
                  </a:ext>
                </a:extLst>
              </a:tr>
            </a:tbl>
          </a:graphicData>
        </a:graphic>
      </p:graphicFrame>
      <p:sp>
        <p:nvSpPr>
          <p:cNvPr id="23" name="textruta 10">
            <a:extLst>
              <a:ext uri="{FF2B5EF4-FFF2-40B4-BE49-F238E27FC236}">
                <a16:creationId xmlns="" xmlns:a16="http://schemas.microsoft.com/office/drawing/2014/main" id="{AD3E3B67-63AE-47F6-834D-BAF93BDE1D3F}"/>
              </a:ext>
            </a:extLst>
          </p:cNvPr>
          <p:cNvSpPr txBox="1"/>
          <p:nvPr/>
        </p:nvSpPr>
        <p:spPr>
          <a:xfrm>
            <a:off x="6607514" y="4345052"/>
            <a:ext cx="4624879" cy="400110"/>
          </a:xfrm>
          <a:prstGeom prst="rect">
            <a:avLst/>
          </a:prstGeom>
          <a:noFill/>
        </p:spPr>
        <p:txBody>
          <a:bodyPr wrap="square" rtlCol="0">
            <a:spAutoFit/>
          </a:bodyPr>
          <a:lstStyle/>
          <a:p>
            <a:pPr algn="ctr"/>
            <a:r>
              <a:rPr lang="sv-SE" sz="2000" b="1" dirty="0">
                <a:latin typeface="Roboto Slab" pitchFamily="2" charset="0"/>
                <a:ea typeface="Roboto Slab" pitchFamily="2" charset="0"/>
              </a:rPr>
              <a:t>SM (C: ~1900, R: ~81.000) </a:t>
            </a:r>
          </a:p>
        </p:txBody>
      </p:sp>
    </p:spTree>
    <p:extLst>
      <p:ext uri="{BB962C8B-B14F-4D97-AF65-F5344CB8AC3E}">
        <p14:creationId xmlns:p14="http://schemas.microsoft.com/office/powerpoint/2010/main" val="18252538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0" y="0"/>
            <a:ext cx="12192000" cy="6858000"/>
          </a:xfrm>
          <a:prstGeom prst="rect">
            <a:avLst/>
          </a:prstGeom>
          <a:solidFill>
            <a:srgbClr val="271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p:cNvSpPr/>
          <p:nvPr/>
        </p:nvSpPr>
        <p:spPr>
          <a:xfrm>
            <a:off x="0" y="1469571"/>
            <a:ext cx="12192000" cy="4278086"/>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530087" y="1469571"/>
            <a:ext cx="11131826" cy="4278086"/>
          </a:xfrm>
          <a:prstGeom prst="rect">
            <a:avLst/>
          </a:prstGeom>
          <a:solidFill>
            <a:srgbClr val="F4F4F4"/>
          </a:solidFill>
          <a:ln>
            <a:noFill/>
          </a:ln>
          <a:effectLst>
            <a:glow rad="355600">
              <a:schemeClr val="tx1">
                <a:alpha val="4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effectLst>
                <a:glow rad="101600">
                  <a:schemeClr val="tx1">
                    <a:alpha val="60000"/>
                  </a:schemeClr>
                </a:glow>
              </a:effectLst>
              <a:latin typeface="Roboto Slab" pitchFamily="2" charset="0"/>
              <a:ea typeface="Roboto Slab" pitchFamily="2" charset="0"/>
            </a:endParaRPr>
          </a:p>
        </p:txBody>
      </p:sp>
      <p:sp>
        <p:nvSpPr>
          <p:cNvPr id="8" name="Rechthoek 7"/>
          <p:cNvSpPr/>
          <p:nvPr/>
        </p:nvSpPr>
        <p:spPr>
          <a:xfrm>
            <a:off x="530087" y="780452"/>
            <a:ext cx="11131826" cy="1219517"/>
          </a:xfrm>
          <a:prstGeom prst="rect">
            <a:avLst/>
          </a:prstGeom>
          <a:solidFill>
            <a:srgbClr val="F4F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1" dirty="0">
              <a:effectLst>
                <a:glow rad="101600">
                  <a:schemeClr val="tx1">
                    <a:alpha val="60000"/>
                  </a:schemeClr>
                </a:glow>
              </a:effectLst>
              <a:latin typeface="Roboto Slab" pitchFamily="2" charset="0"/>
              <a:ea typeface="Roboto Slab" pitchFamily="2" charset="0"/>
            </a:endParaRPr>
          </a:p>
        </p:txBody>
      </p:sp>
      <p:sp>
        <p:nvSpPr>
          <p:cNvPr id="9" name="Rechthoek 8"/>
          <p:cNvSpPr/>
          <p:nvPr/>
        </p:nvSpPr>
        <p:spPr>
          <a:xfrm>
            <a:off x="530087" y="5382126"/>
            <a:ext cx="11131826" cy="898072"/>
          </a:xfrm>
          <a:prstGeom prst="rect">
            <a:avLst/>
          </a:prstGeom>
          <a:solidFill>
            <a:srgbClr val="F4F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effectLst>
                <a:glow rad="101600">
                  <a:schemeClr val="tx1">
                    <a:alpha val="60000"/>
                  </a:schemeClr>
                </a:glow>
              </a:effectLst>
            </a:endParaRPr>
          </a:p>
        </p:txBody>
      </p:sp>
      <p:pic>
        <p:nvPicPr>
          <p:cNvPr id="10" name="Afbeelding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87" y="134121"/>
            <a:ext cx="586556" cy="586556"/>
          </a:xfrm>
          <a:prstGeom prst="rect">
            <a:avLst/>
          </a:prstGeom>
        </p:spPr>
      </p:pic>
      <p:sp>
        <p:nvSpPr>
          <p:cNvPr id="12" name="Tekstvak 11"/>
          <p:cNvSpPr txBox="1"/>
          <p:nvPr/>
        </p:nvSpPr>
        <p:spPr>
          <a:xfrm>
            <a:off x="6743700" y="134121"/>
            <a:ext cx="4800600" cy="646331"/>
          </a:xfrm>
          <a:prstGeom prst="rect">
            <a:avLst/>
          </a:prstGeom>
          <a:noFill/>
        </p:spPr>
        <p:txBody>
          <a:bodyPr wrap="square" rtlCol="0">
            <a:spAutoFit/>
          </a:bodyPr>
          <a:lstStyle/>
          <a:p>
            <a:pPr algn="r"/>
            <a:r>
              <a:rPr lang="nl-NL" sz="3600" b="1" dirty="0" smtClean="0">
                <a:solidFill>
                  <a:srgbClr val="E1E1E1"/>
                </a:solidFill>
                <a:latin typeface="Roboto Slab" charset="0"/>
                <a:ea typeface="Roboto Slab" charset="0"/>
                <a:cs typeface="Roboto Slab" charset="0"/>
              </a:rPr>
              <a:t>Dataset</a:t>
            </a:r>
            <a:endParaRPr lang="nl-NL" sz="3600" b="1" dirty="0">
              <a:solidFill>
                <a:srgbClr val="E1E1E1"/>
              </a:solidFill>
              <a:latin typeface="Roboto Slab" charset="0"/>
              <a:ea typeface="Roboto Slab" charset="0"/>
              <a:cs typeface="Roboto Slab" charset="0"/>
            </a:endParaRPr>
          </a:p>
        </p:txBody>
      </p:sp>
      <p:sp>
        <p:nvSpPr>
          <p:cNvPr id="13" name="Tekstvak 12"/>
          <p:cNvSpPr txBox="1"/>
          <p:nvPr/>
        </p:nvSpPr>
        <p:spPr>
          <a:xfrm>
            <a:off x="1162957" y="275440"/>
            <a:ext cx="6364514" cy="369332"/>
          </a:xfrm>
          <a:prstGeom prst="rect">
            <a:avLst/>
          </a:prstGeom>
          <a:noFill/>
        </p:spPr>
        <p:txBody>
          <a:bodyPr wrap="square" rtlCol="0">
            <a:spAutoFit/>
          </a:bodyPr>
          <a:lstStyle/>
          <a:p>
            <a:pPr marL="342900" indent="-342900">
              <a:buFont typeface="Arial" charset="0"/>
              <a:buChar char="•"/>
            </a:pPr>
            <a:r>
              <a:rPr lang="nl-NL" dirty="0">
                <a:solidFill>
                  <a:srgbClr val="2AAAD9"/>
                </a:solidFill>
                <a:latin typeface="Roboto Slab" charset="0"/>
                <a:ea typeface="Roboto Slab" charset="0"/>
                <a:cs typeface="Roboto Slab" charset="0"/>
              </a:rPr>
              <a:t>Centraal bureau voor de Statistiek</a:t>
            </a:r>
          </a:p>
        </p:txBody>
      </p:sp>
      <p:sp>
        <p:nvSpPr>
          <p:cNvPr id="15" name="Tekstvak 14"/>
          <p:cNvSpPr txBox="1"/>
          <p:nvPr/>
        </p:nvSpPr>
        <p:spPr>
          <a:xfrm>
            <a:off x="1159329" y="-751114"/>
            <a:ext cx="184731" cy="369332"/>
          </a:xfrm>
          <a:prstGeom prst="rect">
            <a:avLst/>
          </a:prstGeom>
          <a:noFill/>
        </p:spPr>
        <p:txBody>
          <a:bodyPr wrap="none" rtlCol="0">
            <a:spAutoFit/>
          </a:bodyPr>
          <a:lstStyle/>
          <a:p>
            <a:endParaRPr lang="nl-NL" dirty="0"/>
          </a:p>
        </p:txBody>
      </p:sp>
      <p:sp>
        <p:nvSpPr>
          <p:cNvPr id="4" name="textruta 3">
            <a:extLst>
              <a:ext uri="{FF2B5EF4-FFF2-40B4-BE49-F238E27FC236}">
                <a16:creationId xmlns="" xmlns:a16="http://schemas.microsoft.com/office/drawing/2014/main" id="{2654EFFC-2034-4B3A-9971-714EFEEE86C5}"/>
              </a:ext>
            </a:extLst>
          </p:cNvPr>
          <p:cNvSpPr txBox="1"/>
          <p:nvPr/>
        </p:nvSpPr>
        <p:spPr>
          <a:xfrm>
            <a:off x="1116643" y="972580"/>
            <a:ext cx="9893864" cy="646331"/>
          </a:xfrm>
          <a:prstGeom prst="rect">
            <a:avLst/>
          </a:prstGeom>
          <a:noFill/>
        </p:spPr>
        <p:txBody>
          <a:bodyPr wrap="square" rtlCol="0">
            <a:spAutoFit/>
          </a:bodyPr>
          <a:lstStyle/>
          <a:p>
            <a:pPr algn="ctr"/>
            <a:r>
              <a:rPr lang="en-GB" sz="3600" b="1" dirty="0">
                <a:latin typeface="Roboto Slab" pitchFamily="2" charset="0"/>
                <a:ea typeface="Roboto Slab" pitchFamily="2" charset="0"/>
              </a:rPr>
              <a:t>What do we have at our disposal</a:t>
            </a:r>
            <a:r>
              <a:rPr lang="sv-SE" sz="3600" b="1" dirty="0">
                <a:latin typeface="Roboto Slab" pitchFamily="2" charset="0"/>
                <a:ea typeface="Roboto Slab" pitchFamily="2" charset="0"/>
              </a:rPr>
              <a:t>? </a:t>
            </a:r>
          </a:p>
        </p:txBody>
      </p:sp>
      <p:sp>
        <p:nvSpPr>
          <p:cNvPr id="11" name="textruta 10">
            <a:extLst>
              <a:ext uri="{FF2B5EF4-FFF2-40B4-BE49-F238E27FC236}">
                <a16:creationId xmlns="" xmlns:a16="http://schemas.microsoft.com/office/drawing/2014/main" id="{AD3E3B67-63AE-47F6-834D-BAF93BDE1D3F}"/>
              </a:ext>
            </a:extLst>
          </p:cNvPr>
          <p:cNvSpPr txBox="1"/>
          <p:nvPr/>
        </p:nvSpPr>
        <p:spPr>
          <a:xfrm>
            <a:off x="3159550" y="1695864"/>
            <a:ext cx="5872899" cy="461665"/>
          </a:xfrm>
          <a:prstGeom prst="rect">
            <a:avLst/>
          </a:prstGeom>
          <a:noFill/>
        </p:spPr>
        <p:txBody>
          <a:bodyPr wrap="square" rtlCol="0">
            <a:spAutoFit/>
          </a:bodyPr>
          <a:lstStyle/>
          <a:p>
            <a:pPr algn="ctr"/>
            <a:r>
              <a:rPr lang="sv-SE" sz="2400" dirty="0" err="1">
                <a:latin typeface="Roboto Slab" pitchFamily="2" charset="0"/>
                <a:ea typeface="Roboto Slab" pitchFamily="2" charset="0"/>
              </a:rPr>
              <a:t>Our</a:t>
            </a:r>
            <a:r>
              <a:rPr lang="sv-SE" sz="2400" dirty="0">
                <a:latin typeface="Roboto Slab" pitchFamily="2" charset="0"/>
                <a:ea typeface="Roboto Slab" pitchFamily="2" charset="0"/>
              </a:rPr>
              <a:t> </a:t>
            </a:r>
            <a:r>
              <a:rPr lang="sv-SE" sz="2400" dirty="0" err="1">
                <a:latin typeface="Roboto Slab" pitchFamily="2" charset="0"/>
                <a:ea typeface="Roboto Slab" pitchFamily="2" charset="0"/>
              </a:rPr>
              <a:t>dataset</a:t>
            </a:r>
            <a:endParaRPr lang="sv-SE" sz="2400" dirty="0">
              <a:latin typeface="Roboto Slab" pitchFamily="2" charset="0"/>
              <a:ea typeface="Roboto Slab" pitchFamily="2" charset="0"/>
            </a:endParaRPr>
          </a:p>
        </p:txBody>
      </p:sp>
      <p:sp>
        <p:nvSpPr>
          <p:cNvPr id="19" name="textruta 10">
            <a:extLst>
              <a:ext uri="{FF2B5EF4-FFF2-40B4-BE49-F238E27FC236}">
                <a16:creationId xmlns="" xmlns:a16="http://schemas.microsoft.com/office/drawing/2014/main" id="{AD3E3B67-63AE-47F6-834D-BAF93BDE1D3F}"/>
              </a:ext>
            </a:extLst>
          </p:cNvPr>
          <p:cNvSpPr txBox="1"/>
          <p:nvPr/>
        </p:nvSpPr>
        <p:spPr>
          <a:xfrm>
            <a:off x="444611" y="2250023"/>
            <a:ext cx="5651390" cy="984885"/>
          </a:xfrm>
          <a:prstGeom prst="rect">
            <a:avLst/>
          </a:prstGeom>
          <a:noFill/>
        </p:spPr>
        <p:txBody>
          <a:bodyPr wrap="square" rtlCol="0">
            <a:spAutoFit/>
          </a:bodyPr>
          <a:lstStyle/>
          <a:p>
            <a:pPr algn="ctr"/>
            <a:r>
              <a:rPr lang="sv-SE" sz="2000" b="1" dirty="0">
                <a:latin typeface="Roboto Slab" pitchFamily="2" charset="0"/>
                <a:ea typeface="Roboto Slab" pitchFamily="2" charset="0"/>
              </a:rPr>
              <a:t>Police </a:t>
            </a:r>
            <a:r>
              <a:rPr lang="sv-SE" sz="2000" b="1" dirty="0" err="1" smtClean="0">
                <a:latin typeface="Roboto Slab" pitchFamily="2" charset="0"/>
                <a:ea typeface="Roboto Slab" pitchFamily="2" charset="0"/>
              </a:rPr>
              <a:t>report</a:t>
            </a:r>
            <a:r>
              <a:rPr lang="sv-SE" sz="2000" b="1" dirty="0" smtClean="0">
                <a:latin typeface="Roboto Slab" pitchFamily="2" charset="0"/>
                <a:ea typeface="Roboto Slab" pitchFamily="2" charset="0"/>
              </a:rPr>
              <a:t> 2016 </a:t>
            </a:r>
            <a:r>
              <a:rPr lang="sv-SE" sz="2000" b="1" dirty="0">
                <a:latin typeface="Roboto Slab" pitchFamily="2" charset="0"/>
                <a:ea typeface="Roboto Slab" pitchFamily="2" charset="0"/>
              </a:rPr>
              <a:t>(C: ~25, R: ~1.000.000) </a:t>
            </a:r>
            <a:endParaRPr lang="sv-SE" sz="2000" b="1" dirty="0" smtClean="0">
              <a:latin typeface="Roboto Slab" pitchFamily="2" charset="0"/>
              <a:ea typeface="Roboto Slab" pitchFamily="2" charset="0"/>
            </a:endParaRPr>
          </a:p>
          <a:p>
            <a:r>
              <a:rPr lang="sv-SE" sz="2000" b="1" dirty="0">
                <a:latin typeface="Roboto Slab" pitchFamily="2" charset="0"/>
                <a:ea typeface="Roboto Slab" pitchFamily="2" charset="0"/>
              </a:rPr>
              <a:t> </a:t>
            </a:r>
            <a:r>
              <a:rPr lang="sv-SE" sz="2000" b="1" dirty="0" smtClean="0">
                <a:latin typeface="Roboto Slab" pitchFamily="2" charset="0"/>
                <a:ea typeface="Roboto Slab" pitchFamily="2" charset="0"/>
              </a:rPr>
              <a:t>     </a:t>
            </a:r>
            <a:r>
              <a:rPr lang="sv-SE" sz="1800" b="1" dirty="0" smtClean="0">
                <a:latin typeface="Roboto Slab" pitchFamily="2" charset="0"/>
                <a:ea typeface="Roboto Slab" pitchFamily="2" charset="0"/>
              </a:rPr>
              <a:t>Features:</a:t>
            </a:r>
          </a:p>
          <a:p>
            <a:r>
              <a:rPr lang="sv-SE" sz="1800" b="1" dirty="0" smtClean="0">
                <a:latin typeface="Roboto Slab" pitchFamily="2" charset="0"/>
                <a:ea typeface="Roboto Slab" pitchFamily="2" charset="0"/>
              </a:rPr>
              <a:t>       </a:t>
            </a:r>
            <a:r>
              <a:rPr lang="sv-SE" sz="1800" dirty="0" err="1" smtClean="0">
                <a:latin typeface="Roboto Slab" pitchFamily="2" charset="0"/>
                <a:ea typeface="Roboto Slab" pitchFamily="2" charset="0"/>
              </a:rPr>
              <a:t>Cybercrime</a:t>
            </a:r>
            <a:r>
              <a:rPr lang="sv-SE" sz="1800" dirty="0" smtClean="0">
                <a:latin typeface="Roboto Slab" pitchFamily="2" charset="0"/>
                <a:ea typeface="Roboto Slab" pitchFamily="2" charset="0"/>
              </a:rPr>
              <a:t>/</a:t>
            </a:r>
            <a:r>
              <a:rPr lang="sv-SE" sz="1800" dirty="0" err="1" smtClean="0">
                <a:latin typeface="Roboto Slab" pitchFamily="2" charset="0"/>
                <a:ea typeface="Roboto Slab" pitchFamily="2" charset="0"/>
              </a:rPr>
              <a:t>Traditional</a:t>
            </a:r>
            <a:r>
              <a:rPr lang="sv-SE" sz="1800" dirty="0" smtClean="0">
                <a:latin typeface="Roboto Slab" pitchFamily="2" charset="0"/>
                <a:ea typeface="Roboto Slab" pitchFamily="2" charset="0"/>
              </a:rPr>
              <a:t> </a:t>
            </a:r>
            <a:r>
              <a:rPr lang="sv-SE" sz="1800" dirty="0" err="1" smtClean="0">
                <a:latin typeface="Roboto Slab" pitchFamily="2" charset="0"/>
                <a:ea typeface="Roboto Slab" pitchFamily="2" charset="0"/>
              </a:rPr>
              <a:t>crime</a:t>
            </a:r>
            <a:endParaRPr lang="sv-SE" sz="1800" dirty="0">
              <a:latin typeface="Roboto Slab" pitchFamily="2" charset="0"/>
              <a:ea typeface="Roboto Slab" pitchFamily="2" charset="0"/>
            </a:endParaRPr>
          </a:p>
        </p:txBody>
      </p:sp>
      <p:sp>
        <p:nvSpPr>
          <p:cNvPr id="21" name="textruta 10">
            <a:extLst>
              <a:ext uri="{FF2B5EF4-FFF2-40B4-BE49-F238E27FC236}">
                <a16:creationId xmlns="" xmlns:a16="http://schemas.microsoft.com/office/drawing/2014/main" id="{AD3E3B67-63AE-47F6-834D-BAF93BDE1D3F}"/>
              </a:ext>
            </a:extLst>
          </p:cNvPr>
          <p:cNvSpPr txBox="1"/>
          <p:nvPr/>
        </p:nvSpPr>
        <p:spPr>
          <a:xfrm>
            <a:off x="6569414" y="2200756"/>
            <a:ext cx="4624879" cy="1877437"/>
          </a:xfrm>
          <a:prstGeom prst="rect">
            <a:avLst/>
          </a:prstGeom>
          <a:noFill/>
        </p:spPr>
        <p:txBody>
          <a:bodyPr wrap="square" rtlCol="0">
            <a:spAutoFit/>
          </a:bodyPr>
          <a:lstStyle/>
          <a:p>
            <a:pPr algn="ctr"/>
            <a:r>
              <a:rPr lang="sv-SE" sz="2000" b="1" dirty="0">
                <a:latin typeface="Roboto Slab" pitchFamily="2" charset="0"/>
                <a:ea typeface="Roboto Slab" pitchFamily="2" charset="0"/>
              </a:rPr>
              <a:t>SSB (C: ~25, R: ~22.000.000</a:t>
            </a:r>
            <a:r>
              <a:rPr lang="sv-SE" sz="2000" b="1" dirty="0" smtClean="0">
                <a:latin typeface="Roboto Slab" pitchFamily="2" charset="0"/>
                <a:ea typeface="Roboto Slab" pitchFamily="2" charset="0"/>
              </a:rPr>
              <a:t>)</a:t>
            </a:r>
          </a:p>
          <a:p>
            <a:r>
              <a:rPr lang="sv-SE" sz="2000" b="1" dirty="0" smtClean="0">
                <a:latin typeface="Roboto Slab" pitchFamily="2" charset="0"/>
                <a:ea typeface="Roboto Slab" pitchFamily="2" charset="0"/>
              </a:rPr>
              <a:t>         </a:t>
            </a:r>
            <a:r>
              <a:rPr lang="sv-SE" sz="1800" b="1" dirty="0">
                <a:latin typeface="Roboto Slab" pitchFamily="2" charset="0"/>
                <a:ea typeface="Roboto Slab" pitchFamily="2" charset="0"/>
              </a:rPr>
              <a:t>Features</a:t>
            </a:r>
            <a:r>
              <a:rPr lang="sv-SE" sz="1800" b="1" dirty="0" smtClean="0">
                <a:latin typeface="Roboto Slab" pitchFamily="2" charset="0"/>
                <a:ea typeface="Roboto Slab" pitchFamily="2" charset="0"/>
              </a:rPr>
              <a:t>:</a:t>
            </a:r>
            <a:endParaRPr lang="sv-SE" sz="1800" b="1" dirty="0">
              <a:latin typeface="Roboto Slab" pitchFamily="2" charset="0"/>
              <a:ea typeface="Roboto Slab" pitchFamily="2" charset="0"/>
            </a:endParaRPr>
          </a:p>
          <a:p>
            <a:r>
              <a:rPr lang="sv-SE" sz="1800" b="1" dirty="0">
                <a:latin typeface="Roboto Slab" pitchFamily="2" charset="0"/>
                <a:ea typeface="Roboto Slab" pitchFamily="2" charset="0"/>
              </a:rPr>
              <a:t>     </a:t>
            </a:r>
            <a:r>
              <a:rPr lang="sv-SE" sz="1800" b="1" dirty="0" smtClean="0">
                <a:latin typeface="Roboto Slab" pitchFamily="2" charset="0"/>
                <a:ea typeface="Roboto Slab" pitchFamily="2" charset="0"/>
              </a:rPr>
              <a:t>     </a:t>
            </a:r>
            <a:r>
              <a:rPr lang="sv-SE" sz="1800" dirty="0" err="1" smtClean="0">
                <a:latin typeface="Roboto Slab" pitchFamily="2" charset="0"/>
                <a:ea typeface="Roboto Slab" pitchFamily="2" charset="0"/>
              </a:rPr>
              <a:t>Demographic</a:t>
            </a:r>
            <a:endParaRPr lang="sv-SE" sz="1800" dirty="0" smtClean="0">
              <a:latin typeface="Roboto Slab" pitchFamily="2" charset="0"/>
              <a:ea typeface="Roboto Slab" pitchFamily="2" charset="0"/>
            </a:endParaRPr>
          </a:p>
          <a:p>
            <a:r>
              <a:rPr lang="sv-SE" sz="1800" dirty="0">
                <a:latin typeface="Roboto Slab" pitchFamily="2" charset="0"/>
                <a:ea typeface="Roboto Slab" pitchFamily="2" charset="0"/>
              </a:rPr>
              <a:t> </a:t>
            </a:r>
            <a:r>
              <a:rPr lang="sv-SE" sz="1800" dirty="0" smtClean="0">
                <a:latin typeface="Roboto Slab" pitchFamily="2" charset="0"/>
                <a:ea typeface="Roboto Slab" pitchFamily="2" charset="0"/>
              </a:rPr>
              <a:t>         </a:t>
            </a:r>
            <a:r>
              <a:rPr lang="sv-SE" sz="1800" dirty="0" err="1" smtClean="0">
                <a:latin typeface="Roboto Slab" pitchFamily="2" charset="0"/>
                <a:ea typeface="Roboto Slab" pitchFamily="2" charset="0"/>
              </a:rPr>
              <a:t>Economic</a:t>
            </a:r>
            <a:endParaRPr lang="sv-SE" sz="1800" dirty="0">
              <a:latin typeface="Roboto Slab" pitchFamily="2" charset="0"/>
              <a:ea typeface="Roboto Slab" pitchFamily="2" charset="0"/>
            </a:endParaRPr>
          </a:p>
          <a:p>
            <a:endParaRPr lang="sv-SE" sz="2000" b="1" dirty="0">
              <a:latin typeface="Roboto Slab" pitchFamily="2" charset="0"/>
              <a:ea typeface="Roboto Slab" pitchFamily="2" charset="0"/>
            </a:endParaRPr>
          </a:p>
          <a:p>
            <a:r>
              <a:rPr lang="sv-SE" sz="2000" b="1" dirty="0" smtClean="0">
                <a:latin typeface="Roboto Slab" pitchFamily="2" charset="0"/>
                <a:ea typeface="Roboto Slab" pitchFamily="2" charset="0"/>
              </a:rPr>
              <a:t>       </a:t>
            </a:r>
            <a:endParaRPr lang="sv-SE" sz="2000" b="1" dirty="0">
              <a:latin typeface="Roboto Slab" pitchFamily="2" charset="0"/>
              <a:ea typeface="Roboto Slab" pitchFamily="2" charset="0"/>
            </a:endParaRPr>
          </a:p>
        </p:txBody>
      </p:sp>
      <p:sp>
        <p:nvSpPr>
          <p:cNvPr id="23" name="textruta 10">
            <a:extLst>
              <a:ext uri="{FF2B5EF4-FFF2-40B4-BE49-F238E27FC236}">
                <a16:creationId xmlns="" xmlns:a16="http://schemas.microsoft.com/office/drawing/2014/main" id="{AD3E3B67-63AE-47F6-834D-BAF93BDE1D3F}"/>
              </a:ext>
            </a:extLst>
          </p:cNvPr>
          <p:cNvSpPr txBox="1"/>
          <p:nvPr/>
        </p:nvSpPr>
        <p:spPr>
          <a:xfrm>
            <a:off x="6382664" y="4075232"/>
            <a:ext cx="4624879" cy="1815882"/>
          </a:xfrm>
          <a:prstGeom prst="rect">
            <a:avLst/>
          </a:prstGeom>
          <a:noFill/>
        </p:spPr>
        <p:txBody>
          <a:bodyPr wrap="square" rtlCol="0">
            <a:spAutoFit/>
          </a:bodyPr>
          <a:lstStyle/>
          <a:p>
            <a:pPr algn="ctr"/>
            <a:r>
              <a:rPr lang="sv-SE" sz="2000" b="1" dirty="0">
                <a:latin typeface="Roboto Slab" pitchFamily="2" charset="0"/>
                <a:ea typeface="Roboto Slab" pitchFamily="2" charset="0"/>
              </a:rPr>
              <a:t>SM (C: ~1900, R: ~81.000</a:t>
            </a:r>
            <a:r>
              <a:rPr lang="sv-SE" sz="2000" b="1" dirty="0" smtClean="0">
                <a:latin typeface="Roboto Slab" pitchFamily="2" charset="0"/>
                <a:ea typeface="Roboto Slab" pitchFamily="2" charset="0"/>
              </a:rPr>
              <a:t>)</a:t>
            </a:r>
          </a:p>
          <a:p>
            <a:r>
              <a:rPr lang="sv-SE" sz="2000" b="1" dirty="0">
                <a:latin typeface="Roboto Slab" pitchFamily="2" charset="0"/>
                <a:ea typeface="Roboto Slab" pitchFamily="2" charset="0"/>
              </a:rPr>
              <a:t>            </a:t>
            </a:r>
            <a:r>
              <a:rPr lang="sv-SE" sz="1800" b="1" dirty="0" smtClean="0">
                <a:latin typeface="Roboto Slab" pitchFamily="2" charset="0"/>
                <a:ea typeface="Roboto Slab" pitchFamily="2" charset="0"/>
              </a:rPr>
              <a:t>Features</a:t>
            </a:r>
            <a:r>
              <a:rPr lang="sv-SE" sz="1800" b="1" dirty="0">
                <a:latin typeface="Roboto Slab" pitchFamily="2" charset="0"/>
                <a:ea typeface="Roboto Slab" pitchFamily="2" charset="0"/>
              </a:rPr>
              <a:t>:</a:t>
            </a:r>
          </a:p>
          <a:p>
            <a:r>
              <a:rPr lang="sv-SE" sz="1800" b="1" dirty="0">
                <a:latin typeface="Roboto Slab" pitchFamily="2" charset="0"/>
                <a:ea typeface="Roboto Slab" pitchFamily="2" charset="0"/>
              </a:rPr>
              <a:t>          </a:t>
            </a:r>
            <a:r>
              <a:rPr lang="sv-SE" sz="1800" b="1" dirty="0" smtClean="0">
                <a:latin typeface="Roboto Slab" pitchFamily="2" charset="0"/>
                <a:ea typeface="Roboto Slab" pitchFamily="2" charset="0"/>
              </a:rPr>
              <a:t>   </a:t>
            </a:r>
            <a:r>
              <a:rPr lang="sv-SE" sz="1800" dirty="0" err="1" smtClean="0">
                <a:latin typeface="Roboto Slab" pitchFamily="2" charset="0"/>
                <a:ea typeface="Roboto Slab" pitchFamily="2" charset="0"/>
              </a:rPr>
              <a:t>Demographic</a:t>
            </a:r>
            <a:endParaRPr lang="sv-SE" sz="1800" dirty="0">
              <a:latin typeface="Roboto Slab" pitchFamily="2" charset="0"/>
              <a:ea typeface="Roboto Slab" pitchFamily="2" charset="0"/>
            </a:endParaRPr>
          </a:p>
          <a:p>
            <a:r>
              <a:rPr lang="sv-SE" sz="1800" dirty="0">
                <a:latin typeface="Roboto Slab" pitchFamily="2" charset="0"/>
                <a:ea typeface="Roboto Slab" pitchFamily="2" charset="0"/>
              </a:rPr>
              <a:t>          </a:t>
            </a:r>
            <a:r>
              <a:rPr lang="sv-SE" sz="1800" dirty="0" smtClean="0">
                <a:latin typeface="Roboto Slab" pitchFamily="2" charset="0"/>
                <a:ea typeface="Roboto Slab" pitchFamily="2" charset="0"/>
              </a:rPr>
              <a:t>   </a:t>
            </a:r>
            <a:r>
              <a:rPr lang="sv-SE" sz="1800" dirty="0" err="1" smtClean="0">
                <a:latin typeface="Roboto Slab" pitchFamily="2" charset="0"/>
                <a:ea typeface="Roboto Slab" pitchFamily="2" charset="0"/>
              </a:rPr>
              <a:t>Economic</a:t>
            </a:r>
            <a:endParaRPr lang="sv-SE" sz="1800" dirty="0">
              <a:latin typeface="Roboto Slab" pitchFamily="2" charset="0"/>
              <a:ea typeface="Roboto Slab" pitchFamily="2" charset="0"/>
            </a:endParaRPr>
          </a:p>
          <a:p>
            <a:r>
              <a:rPr lang="sv-SE" sz="1800" b="1" dirty="0" smtClean="0">
                <a:latin typeface="Roboto Slab" pitchFamily="2" charset="0"/>
                <a:ea typeface="Roboto Slab" pitchFamily="2" charset="0"/>
              </a:rPr>
              <a:t>             </a:t>
            </a:r>
            <a:r>
              <a:rPr lang="sv-SE" sz="1800" dirty="0" err="1" smtClean="0">
                <a:latin typeface="Roboto Slab" pitchFamily="2" charset="0"/>
                <a:ea typeface="Roboto Slab" pitchFamily="2" charset="0"/>
              </a:rPr>
              <a:t>Psychological</a:t>
            </a:r>
            <a:endParaRPr lang="sv-SE" sz="1800" dirty="0" smtClean="0">
              <a:latin typeface="Roboto Slab" pitchFamily="2" charset="0"/>
              <a:ea typeface="Roboto Slab" pitchFamily="2" charset="0"/>
            </a:endParaRPr>
          </a:p>
          <a:p>
            <a:r>
              <a:rPr lang="sv-SE" sz="1800" dirty="0">
                <a:latin typeface="Roboto Slab" pitchFamily="2" charset="0"/>
                <a:ea typeface="Roboto Slab" pitchFamily="2" charset="0"/>
              </a:rPr>
              <a:t> </a:t>
            </a:r>
            <a:r>
              <a:rPr lang="sv-SE" sz="1800" dirty="0" smtClean="0">
                <a:latin typeface="Roboto Slab" pitchFamily="2" charset="0"/>
                <a:ea typeface="Roboto Slab" pitchFamily="2" charset="0"/>
              </a:rPr>
              <a:t>            </a:t>
            </a:r>
            <a:r>
              <a:rPr lang="sv-SE" sz="1800" dirty="0" err="1" smtClean="0">
                <a:latin typeface="Roboto Slab" pitchFamily="2" charset="0"/>
                <a:ea typeface="Roboto Slab" pitchFamily="2" charset="0"/>
              </a:rPr>
              <a:t>Cybercrime</a:t>
            </a:r>
            <a:r>
              <a:rPr lang="sv-SE" sz="1800" dirty="0" smtClean="0">
                <a:latin typeface="Roboto Slab" pitchFamily="2" charset="0"/>
                <a:ea typeface="Roboto Slab" pitchFamily="2" charset="0"/>
              </a:rPr>
              <a:t>/</a:t>
            </a:r>
            <a:r>
              <a:rPr lang="sv-SE" sz="1800" dirty="0" err="1" smtClean="0">
                <a:latin typeface="Roboto Slab" pitchFamily="2" charset="0"/>
                <a:ea typeface="Roboto Slab" pitchFamily="2" charset="0"/>
              </a:rPr>
              <a:t>Taditional</a:t>
            </a:r>
            <a:r>
              <a:rPr lang="sv-SE" sz="1800" dirty="0" smtClean="0">
                <a:latin typeface="Roboto Slab" pitchFamily="2" charset="0"/>
                <a:ea typeface="Roboto Slab" pitchFamily="2" charset="0"/>
              </a:rPr>
              <a:t> </a:t>
            </a:r>
            <a:r>
              <a:rPr lang="sv-SE" sz="1800" dirty="0" err="1" smtClean="0">
                <a:latin typeface="Roboto Slab" pitchFamily="2" charset="0"/>
                <a:ea typeface="Roboto Slab" pitchFamily="2" charset="0"/>
              </a:rPr>
              <a:t>crime</a:t>
            </a:r>
            <a:endParaRPr lang="sv-SE" sz="1800" dirty="0">
              <a:latin typeface="Roboto Slab" pitchFamily="2" charset="0"/>
              <a:ea typeface="Roboto Slab" pitchFamily="2" charset="0"/>
            </a:endParaRPr>
          </a:p>
        </p:txBody>
      </p:sp>
    </p:spTree>
    <p:extLst>
      <p:ext uri="{BB962C8B-B14F-4D97-AF65-F5344CB8AC3E}">
        <p14:creationId xmlns:p14="http://schemas.microsoft.com/office/powerpoint/2010/main" val="15676689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3"/>
          <p:cNvSpPr/>
          <p:nvPr/>
        </p:nvSpPr>
        <p:spPr>
          <a:xfrm>
            <a:off x="0" y="0"/>
            <a:ext cx="12192000" cy="6858000"/>
          </a:xfrm>
          <a:prstGeom prst="rect">
            <a:avLst/>
          </a:prstGeom>
          <a:solidFill>
            <a:srgbClr val="271C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3"/>
          <p:cNvSpPr/>
          <p:nvPr/>
        </p:nvSpPr>
        <p:spPr>
          <a:xfrm>
            <a:off x="0" y="1469571"/>
            <a:ext cx="12192000" cy="4278086"/>
          </a:xfrm>
          <a:prstGeom prst="rect">
            <a:avLst/>
          </a:prstGeom>
          <a:solidFill>
            <a:srgbClr val="E1E1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3"/>
          <p:cNvSpPr/>
          <p:nvPr/>
        </p:nvSpPr>
        <p:spPr>
          <a:xfrm>
            <a:off x="530087" y="1469571"/>
            <a:ext cx="11131826" cy="4278086"/>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 name="Google Shape;118;p3"/>
          <p:cNvSpPr/>
          <p:nvPr/>
        </p:nvSpPr>
        <p:spPr>
          <a:xfrm>
            <a:off x="530087" y="893989"/>
            <a:ext cx="11131826" cy="1105980"/>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3"/>
          <p:cNvSpPr/>
          <p:nvPr/>
        </p:nvSpPr>
        <p:spPr>
          <a:xfrm>
            <a:off x="530087" y="5382126"/>
            <a:ext cx="11131826" cy="898072"/>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0" name="Google Shape;120;p3"/>
          <p:cNvPicPr preferRelativeResize="0"/>
          <p:nvPr/>
        </p:nvPicPr>
        <p:blipFill rotWithShape="1">
          <a:blip r:embed="rId3">
            <a:alphaModFix/>
          </a:blip>
          <a:srcRect/>
          <a:stretch/>
        </p:blipFill>
        <p:spPr>
          <a:xfrm>
            <a:off x="530087" y="134121"/>
            <a:ext cx="586556" cy="586556"/>
          </a:xfrm>
          <a:prstGeom prst="rect">
            <a:avLst/>
          </a:prstGeom>
          <a:noFill/>
          <a:ln>
            <a:noFill/>
          </a:ln>
        </p:spPr>
      </p:pic>
      <p:sp>
        <p:nvSpPr>
          <p:cNvPr id="122" name="Google Shape;122;p3"/>
          <p:cNvSpPr txBox="1"/>
          <p:nvPr/>
        </p:nvSpPr>
        <p:spPr>
          <a:xfrm>
            <a:off x="1162957" y="275440"/>
            <a:ext cx="6364514" cy="3693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AAD9"/>
              </a:buClr>
              <a:buSzPts val="1800"/>
              <a:buFont typeface="Arial"/>
              <a:buChar char="•"/>
            </a:pPr>
            <a:r>
              <a:rPr lang="en-GB" sz="1800" b="0" i="0" u="none" strike="noStrike" cap="none">
                <a:solidFill>
                  <a:srgbClr val="2AAAD9"/>
                </a:solidFill>
                <a:latin typeface="Roboto Slab"/>
                <a:ea typeface="Roboto Slab"/>
                <a:cs typeface="Roboto Slab"/>
                <a:sym typeface="Roboto Slab"/>
              </a:rPr>
              <a:t>Centraal Bureau voor de Statistiek</a:t>
            </a:r>
            <a:endParaRPr sz="1400" b="0" i="0" u="none" strike="noStrike" cap="none">
              <a:solidFill>
                <a:srgbClr val="000000"/>
              </a:solidFill>
              <a:latin typeface="Arial"/>
              <a:ea typeface="Arial"/>
              <a:cs typeface="Arial"/>
              <a:sym typeface="Arial"/>
            </a:endParaRPr>
          </a:p>
        </p:txBody>
      </p:sp>
      <p:sp>
        <p:nvSpPr>
          <p:cNvPr id="124" name="Google Shape;124;p3"/>
          <p:cNvSpPr txBox="1"/>
          <p:nvPr/>
        </p:nvSpPr>
        <p:spPr>
          <a:xfrm>
            <a:off x="1159329" y="-75111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 name="Google Shape;125;p3"/>
          <p:cNvSpPr txBox="1"/>
          <p:nvPr/>
        </p:nvSpPr>
        <p:spPr>
          <a:xfrm>
            <a:off x="1116643" y="1225485"/>
            <a:ext cx="98938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smtClean="0">
                <a:solidFill>
                  <a:schemeClr val="dk1"/>
                </a:solidFill>
                <a:latin typeface="Roboto Slab"/>
                <a:ea typeface="Roboto Slab"/>
                <a:cs typeface="Roboto Slab"/>
                <a:sym typeface="Roboto Slab"/>
              </a:rPr>
              <a:t>Exploratory data analysis</a:t>
            </a:r>
            <a:endParaRPr sz="1400" b="0" i="0" u="none" strike="noStrike" cap="none" dirty="0">
              <a:solidFill>
                <a:srgbClr val="000000"/>
              </a:solidFill>
              <a:latin typeface="Arial"/>
              <a:ea typeface="Arial"/>
              <a:cs typeface="Arial"/>
              <a:sym typeface="Arial"/>
            </a:endParaRPr>
          </a:p>
        </p:txBody>
      </p:sp>
      <p:pic>
        <p:nvPicPr>
          <p:cNvPr id="2" name="Picture 1"/>
          <p:cNvPicPr>
            <a:picLocks noChangeAspect="1"/>
          </p:cNvPicPr>
          <p:nvPr/>
        </p:nvPicPr>
        <p:blipFill>
          <a:blip r:embed="rId4"/>
          <a:stretch>
            <a:fillRect/>
          </a:stretch>
        </p:blipFill>
        <p:spPr>
          <a:xfrm>
            <a:off x="-386305" y="2203312"/>
            <a:ext cx="7527885" cy="3763943"/>
          </a:xfrm>
          <a:prstGeom prst="rect">
            <a:avLst/>
          </a:prstGeom>
        </p:spPr>
      </p:pic>
      <p:pic>
        <p:nvPicPr>
          <p:cNvPr id="3" name="Picture 2"/>
          <p:cNvPicPr>
            <a:picLocks noChangeAspect="1"/>
          </p:cNvPicPr>
          <p:nvPr/>
        </p:nvPicPr>
        <p:blipFill>
          <a:blip r:embed="rId5"/>
          <a:stretch>
            <a:fillRect/>
          </a:stretch>
        </p:blipFill>
        <p:spPr>
          <a:xfrm>
            <a:off x="8722437" y="1444114"/>
            <a:ext cx="2692400" cy="4406900"/>
          </a:xfrm>
          <a:prstGeom prst="rect">
            <a:avLst/>
          </a:prstGeom>
        </p:spPr>
      </p:pic>
    </p:spTree>
    <p:extLst>
      <p:ext uri="{BB962C8B-B14F-4D97-AF65-F5344CB8AC3E}">
        <p14:creationId xmlns:p14="http://schemas.microsoft.com/office/powerpoint/2010/main" val="14027750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3"/>
          <p:cNvSpPr/>
          <p:nvPr/>
        </p:nvSpPr>
        <p:spPr>
          <a:xfrm>
            <a:off x="0" y="0"/>
            <a:ext cx="12192000" cy="6858000"/>
          </a:xfrm>
          <a:prstGeom prst="rect">
            <a:avLst/>
          </a:prstGeom>
          <a:solidFill>
            <a:srgbClr val="271C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3"/>
          <p:cNvSpPr/>
          <p:nvPr/>
        </p:nvSpPr>
        <p:spPr>
          <a:xfrm>
            <a:off x="0" y="1469571"/>
            <a:ext cx="12192000" cy="4278086"/>
          </a:xfrm>
          <a:prstGeom prst="rect">
            <a:avLst/>
          </a:prstGeom>
          <a:solidFill>
            <a:srgbClr val="E1E1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3"/>
          <p:cNvSpPr/>
          <p:nvPr/>
        </p:nvSpPr>
        <p:spPr>
          <a:xfrm>
            <a:off x="530087" y="1469571"/>
            <a:ext cx="11131826" cy="4278086"/>
          </a:xfrm>
          <a:prstGeom prst="rect">
            <a:avLst/>
          </a:prstGeom>
          <a:solidFill>
            <a:srgbClr val="F4F4F4"/>
          </a:solidFill>
          <a:ln>
            <a:noFill/>
          </a:ln>
        </p:spPr>
        <p:txBody>
          <a:bodyPr spcFirstLastPara="1" wrap="square" lIns="91425" tIns="45700" rIns="91425" bIns="45700" anchor="ctr" anchorCtr="0">
            <a:noAutofit/>
          </a:bodyPr>
          <a:lstStyle/>
          <a:p>
            <a:endParaRPr lang="nl-NL" dirty="0"/>
          </a:p>
        </p:txBody>
      </p:sp>
      <p:sp>
        <p:nvSpPr>
          <p:cNvPr id="118" name="Google Shape;118;p3"/>
          <p:cNvSpPr/>
          <p:nvPr/>
        </p:nvSpPr>
        <p:spPr>
          <a:xfrm>
            <a:off x="530087" y="893989"/>
            <a:ext cx="11131826" cy="1105980"/>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3"/>
          <p:cNvSpPr/>
          <p:nvPr/>
        </p:nvSpPr>
        <p:spPr>
          <a:xfrm>
            <a:off x="530087" y="5382126"/>
            <a:ext cx="11131826" cy="898072"/>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0" name="Google Shape;120;p3"/>
          <p:cNvPicPr preferRelativeResize="0"/>
          <p:nvPr/>
        </p:nvPicPr>
        <p:blipFill rotWithShape="1">
          <a:blip r:embed="rId3">
            <a:alphaModFix/>
          </a:blip>
          <a:srcRect/>
          <a:stretch/>
        </p:blipFill>
        <p:spPr>
          <a:xfrm>
            <a:off x="530087" y="134121"/>
            <a:ext cx="586556" cy="586556"/>
          </a:xfrm>
          <a:prstGeom prst="rect">
            <a:avLst/>
          </a:prstGeom>
          <a:noFill/>
          <a:ln>
            <a:noFill/>
          </a:ln>
        </p:spPr>
      </p:pic>
      <p:sp>
        <p:nvSpPr>
          <p:cNvPr id="122" name="Google Shape;122;p3"/>
          <p:cNvSpPr txBox="1"/>
          <p:nvPr/>
        </p:nvSpPr>
        <p:spPr>
          <a:xfrm>
            <a:off x="1162957" y="275440"/>
            <a:ext cx="6364514" cy="3693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AAD9"/>
              </a:buClr>
              <a:buSzPts val="1800"/>
              <a:buFont typeface="Arial"/>
              <a:buChar char="•"/>
            </a:pPr>
            <a:r>
              <a:rPr lang="en-GB" sz="1800" b="0" i="0" u="none" strike="noStrike" cap="none">
                <a:solidFill>
                  <a:srgbClr val="2AAAD9"/>
                </a:solidFill>
                <a:latin typeface="Roboto Slab"/>
                <a:ea typeface="Roboto Slab"/>
                <a:cs typeface="Roboto Slab"/>
                <a:sym typeface="Roboto Slab"/>
              </a:rPr>
              <a:t>Centraal Bureau voor de Statistiek</a:t>
            </a:r>
            <a:endParaRPr sz="1400" b="0" i="0" u="none" strike="noStrike" cap="none">
              <a:solidFill>
                <a:srgbClr val="000000"/>
              </a:solidFill>
              <a:latin typeface="Arial"/>
              <a:ea typeface="Arial"/>
              <a:cs typeface="Arial"/>
              <a:sym typeface="Arial"/>
            </a:endParaRPr>
          </a:p>
        </p:txBody>
      </p:sp>
      <p:sp>
        <p:nvSpPr>
          <p:cNvPr id="124" name="Google Shape;124;p3"/>
          <p:cNvSpPr txBox="1"/>
          <p:nvPr/>
        </p:nvSpPr>
        <p:spPr>
          <a:xfrm>
            <a:off x="1159329" y="-75111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 name="Google Shape;125;p3"/>
          <p:cNvSpPr txBox="1"/>
          <p:nvPr/>
        </p:nvSpPr>
        <p:spPr>
          <a:xfrm>
            <a:off x="1116643" y="1225485"/>
            <a:ext cx="98938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smtClean="0">
                <a:solidFill>
                  <a:schemeClr val="dk1"/>
                </a:solidFill>
                <a:latin typeface="Roboto Slab"/>
                <a:ea typeface="Roboto Slab"/>
                <a:cs typeface="Roboto Slab"/>
                <a:sym typeface="Roboto Slab"/>
              </a:rPr>
              <a:t>Percentage of crime</a:t>
            </a:r>
            <a:endParaRPr sz="1400" b="0" i="0" u="none" strike="noStrike" cap="none" dirty="0">
              <a:solidFill>
                <a:srgbClr val="000000"/>
              </a:solidFill>
              <a:latin typeface="Arial"/>
              <a:ea typeface="Arial"/>
              <a:cs typeface="Arial"/>
              <a:sym typeface="Arial"/>
            </a:endParaRPr>
          </a:p>
        </p:txBody>
      </p:sp>
      <p:sp>
        <p:nvSpPr>
          <p:cNvPr id="126" name="Google Shape;126;p3"/>
          <p:cNvSpPr txBox="1"/>
          <p:nvPr/>
        </p:nvSpPr>
        <p:spPr>
          <a:xfrm>
            <a:off x="1432251" y="1999969"/>
            <a:ext cx="6808990" cy="64629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i="0" u="none" strike="noStrike" cap="none" dirty="0" smtClean="0">
                <a:solidFill>
                  <a:schemeClr val="dk1"/>
                </a:solidFill>
                <a:latin typeface="Roboto Slab"/>
                <a:ea typeface="Roboto Slab"/>
                <a:cs typeface="Roboto Slab"/>
                <a:sym typeface="Roboto Slab"/>
              </a:rPr>
              <a:t>There were about 800.000 counts of crime</a:t>
            </a:r>
          </a:p>
          <a:p>
            <a:pPr marL="285750" marR="0" lvl="0" indent="-285750" algn="l" rtl="0">
              <a:lnSpc>
                <a:spcPct val="100000"/>
              </a:lnSpc>
              <a:spcBef>
                <a:spcPts val="0"/>
              </a:spcBef>
              <a:spcAft>
                <a:spcPts val="0"/>
              </a:spcAft>
              <a:buClr>
                <a:schemeClr val="dk1"/>
              </a:buClr>
              <a:buSzPts val="1800"/>
              <a:buFont typeface="Arial"/>
              <a:buChar char="•"/>
            </a:pPr>
            <a:r>
              <a:rPr lang="en-US" sz="1800" dirty="0" smtClean="0">
                <a:solidFill>
                  <a:schemeClr val="dk1"/>
                </a:solidFill>
                <a:latin typeface="Roboto Slab"/>
                <a:ea typeface="Roboto Slab"/>
                <a:cs typeface="Roboto Slab"/>
                <a:sym typeface="Roboto Slab"/>
              </a:rPr>
              <a:t>All the cybercrime are </a:t>
            </a:r>
            <a:r>
              <a:rPr lang="en-US" sz="1800" b="1" u="sng" dirty="0" smtClean="0">
                <a:solidFill>
                  <a:schemeClr val="dk1"/>
                </a:solidFill>
                <a:latin typeface="Roboto Slab"/>
                <a:ea typeface="Roboto Slab"/>
                <a:cs typeface="Roboto Slab"/>
                <a:sym typeface="Roboto Slab"/>
              </a:rPr>
              <a:t>predicted</a:t>
            </a:r>
            <a:r>
              <a:rPr lang="en-US" sz="1800" dirty="0" smtClean="0">
                <a:solidFill>
                  <a:schemeClr val="dk1"/>
                </a:solidFill>
                <a:latin typeface="Roboto Slab"/>
                <a:ea typeface="Roboto Slab"/>
                <a:cs typeface="Roboto Slab"/>
                <a:sym typeface="Roboto Slab"/>
              </a:rPr>
              <a:t> values</a:t>
            </a:r>
            <a:endParaRPr sz="1800" i="0" u="none" strike="noStrike" cap="none" dirty="0">
              <a:solidFill>
                <a:schemeClr val="dk1"/>
              </a:solidFill>
              <a:latin typeface="Roboto Slab"/>
              <a:ea typeface="Roboto Slab"/>
              <a:cs typeface="Roboto Slab"/>
              <a:sym typeface="Roboto Slab"/>
            </a:endParaRPr>
          </a:p>
        </p:txBody>
      </p:sp>
      <p:pic>
        <p:nvPicPr>
          <p:cNvPr id="4" name="Afbeelding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087" y="2786639"/>
            <a:ext cx="4014149" cy="3060169"/>
          </a:xfrm>
          <a:prstGeom prst="rect">
            <a:avLst/>
          </a:prstGeom>
        </p:spPr>
      </p:pic>
      <p:pic>
        <p:nvPicPr>
          <p:cNvPr id="5" name="Afbeelding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7621" y="2652919"/>
            <a:ext cx="4890784" cy="3146995"/>
          </a:xfrm>
          <a:prstGeom prst="rect">
            <a:avLst/>
          </a:prstGeom>
        </p:spPr>
      </p:pic>
      <p:sp>
        <p:nvSpPr>
          <p:cNvPr id="16" name="Tekstvak 11"/>
          <p:cNvSpPr txBox="1"/>
          <p:nvPr/>
        </p:nvSpPr>
        <p:spPr>
          <a:xfrm>
            <a:off x="6743700" y="134121"/>
            <a:ext cx="4800600" cy="646331"/>
          </a:xfrm>
          <a:prstGeom prst="rect">
            <a:avLst/>
          </a:prstGeom>
          <a:noFill/>
        </p:spPr>
        <p:txBody>
          <a:bodyPr wrap="square" rtlCol="0">
            <a:spAutoFit/>
          </a:bodyPr>
          <a:lstStyle/>
          <a:p>
            <a:pPr algn="r"/>
            <a:r>
              <a:rPr lang="nl-NL" sz="3600" b="1" dirty="0" smtClean="0">
                <a:solidFill>
                  <a:srgbClr val="E1E1E1"/>
                </a:solidFill>
                <a:latin typeface="Roboto Slab" charset="0"/>
                <a:ea typeface="Roboto Slab" charset="0"/>
                <a:cs typeface="Roboto Slab" charset="0"/>
              </a:rPr>
              <a:t>Plots</a:t>
            </a:r>
            <a:endParaRPr lang="nl-NL" sz="3600" b="1" dirty="0">
              <a:solidFill>
                <a:srgbClr val="E1E1E1"/>
              </a:solidFill>
              <a:latin typeface="Roboto Slab" charset="0"/>
              <a:ea typeface="Roboto Slab" charset="0"/>
              <a:cs typeface="Roboto Slab" charset="0"/>
            </a:endParaRPr>
          </a:p>
        </p:txBody>
      </p:sp>
    </p:spTree>
    <p:extLst>
      <p:ext uri="{BB962C8B-B14F-4D97-AF65-F5344CB8AC3E}">
        <p14:creationId xmlns:p14="http://schemas.microsoft.com/office/powerpoint/2010/main" val="7060010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3"/>
          <p:cNvSpPr/>
          <p:nvPr/>
        </p:nvSpPr>
        <p:spPr>
          <a:xfrm>
            <a:off x="0" y="0"/>
            <a:ext cx="12192000" cy="6858000"/>
          </a:xfrm>
          <a:prstGeom prst="rect">
            <a:avLst/>
          </a:prstGeom>
          <a:solidFill>
            <a:srgbClr val="271C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3"/>
          <p:cNvSpPr/>
          <p:nvPr/>
        </p:nvSpPr>
        <p:spPr>
          <a:xfrm>
            <a:off x="0" y="1469571"/>
            <a:ext cx="12192000" cy="4278086"/>
          </a:xfrm>
          <a:prstGeom prst="rect">
            <a:avLst/>
          </a:prstGeom>
          <a:solidFill>
            <a:srgbClr val="E1E1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3"/>
          <p:cNvSpPr/>
          <p:nvPr/>
        </p:nvSpPr>
        <p:spPr>
          <a:xfrm>
            <a:off x="497662" y="1469571"/>
            <a:ext cx="11131826" cy="4278086"/>
          </a:xfrm>
          <a:prstGeom prst="rect">
            <a:avLst/>
          </a:prstGeom>
          <a:solidFill>
            <a:srgbClr val="F4F4F4"/>
          </a:solidFill>
          <a:ln>
            <a:noFill/>
          </a:ln>
        </p:spPr>
        <p:txBody>
          <a:bodyPr spcFirstLastPara="1" wrap="square" lIns="91425" tIns="45700" rIns="91425" bIns="45700" anchor="ctr" anchorCtr="0">
            <a:noAutofit/>
          </a:bodyPr>
          <a:lstStyle/>
          <a:p>
            <a:endParaRPr lang="nl-NL" sz="1800" dirty="0"/>
          </a:p>
        </p:txBody>
      </p:sp>
      <p:sp>
        <p:nvSpPr>
          <p:cNvPr id="118" name="Google Shape;118;p3"/>
          <p:cNvSpPr/>
          <p:nvPr/>
        </p:nvSpPr>
        <p:spPr>
          <a:xfrm>
            <a:off x="530087" y="893989"/>
            <a:ext cx="11131826" cy="1105980"/>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3"/>
          <p:cNvSpPr/>
          <p:nvPr/>
        </p:nvSpPr>
        <p:spPr>
          <a:xfrm>
            <a:off x="530087" y="5382126"/>
            <a:ext cx="11131826" cy="898072"/>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0" name="Google Shape;120;p3"/>
          <p:cNvPicPr preferRelativeResize="0"/>
          <p:nvPr/>
        </p:nvPicPr>
        <p:blipFill rotWithShape="1">
          <a:blip r:embed="rId3">
            <a:alphaModFix/>
          </a:blip>
          <a:srcRect/>
          <a:stretch/>
        </p:blipFill>
        <p:spPr>
          <a:xfrm>
            <a:off x="530087" y="134121"/>
            <a:ext cx="586556" cy="586556"/>
          </a:xfrm>
          <a:prstGeom prst="rect">
            <a:avLst/>
          </a:prstGeom>
          <a:noFill/>
          <a:ln>
            <a:noFill/>
          </a:ln>
        </p:spPr>
      </p:pic>
      <p:sp>
        <p:nvSpPr>
          <p:cNvPr id="122" name="Google Shape;122;p3"/>
          <p:cNvSpPr txBox="1"/>
          <p:nvPr/>
        </p:nvSpPr>
        <p:spPr>
          <a:xfrm>
            <a:off x="1162957" y="275440"/>
            <a:ext cx="6364514" cy="3693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AAD9"/>
              </a:buClr>
              <a:buSzPts val="1800"/>
              <a:buFont typeface="Arial"/>
              <a:buChar char="•"/>
            </a:pPr>
            <a:r>
              <a:rPr lang="en-GB" sz="1800" b="0" i="0" u="none" strike="noStrike" cap="none">
                <a:solidFill>
                  <a:srgbClr val="2AAAD9"/>
                </a:solidFill>
                <a:latin typeface="Roboto Slab"/>
                <a:ea typeface="Roboto Slab"/>
                <a:cs typeface="Roboto Slab"/>
                <a:sym typeface="Roboto Slab"/>
              </a:rPr>
              <a:t>Centraal Bureau voor de Statistiek</a:t>
            </a:r>
            <a:endParaRPr sz="1400" b="0" i="0" u="none" strike="noStrike" cap="none">
              <a:solidFill>
                <a:srgbClr val="000000"/>
              </a:solidFill>
              <a:latin typeface="Arial"/>
              <a:ea typeface="Arial"/>
              <a:cs typeface="Arial"/>
              <a:sym typeface="Arial"/>
            </a:endParaRPr>
          </a:p>
        </p:txBody>
      </p:sp>
      <p:sp>
        <p:nvSpPr>
          <p:cNvPr id="124" name="Google Shape;124;p3"/>
          <p:cNvSpPr txBox="1"/>
          <p:nvPr/>
        </p:nvSpPr>
        <p:spPr>
          <a:xfrm>
            <a:off x="1159329" y="-75111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 name="Google Shape;125;p3"/>
          <p:cNvSpPr txBox="1"/>
          <p:nvPr/>
        </p:nvSpPr>
        <p:spPr>
          <a:xfrm>
            <a:off x="1116643" y="1225485"/>
            <a:ext cx="98938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smtClean="0">
                <a:solidFill>
                  <a:schemeClr val="dk1"/>
                </a:solidFill>
                <a:latin typeface="Roboto Slab"/>
                <a:ea typeface="Roboto Slab"/>
                <a:cs typeface="Roboto Slab"/>
                <a:sym typeface="Roboto Slab"/>
              </a:rPr>
              <a:t>Percentage of victims</a:t>
            </a:r>
            <a:endParaRPr sz="1400" b="0" i="0" u="none" strike="noStrike" cap="none" dirty="0">
              <a:solidFill>
                <a:srgbClr val="000000"/>
              </a:solidFill>
              <a:latin typeface="Arial"/>
              <a:ea typeface="Arial"/>
              <a:cs typeface="Arial"/>
              <a:sym typeface="Arial"/>
            </a:endParaRPr>
          </a:p>
        </p:txBody>
      </p:sp>
      <p:pic>
        <p:nvPicPr>
          <p:cNvPr id="8" name="Afbeelding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437" y="1865504"/>
            <a:ext cx="4443193" cy="4565012"/>
          </a:xfrm>
          <a:prstGeom prst="rect">
            <a:avLst/>
          </a:prstGeom>
        </p:spPr>
      </p:pic>
      <p:pic>
        <p:nvPicPr>
          <p:cNvPr id="9" name="Afbeelding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7980" y="1943164"/>
            <a:ext cx="5344783" cy="4231287"/>
          </a:xfrm>
          <a:prstGeom prst="rect">
            <a:avLst/>
          </a:prstGeom>
        </p:spPr>
      </p:pic>
      <p:sp>
        <p:nvSpPr>
          <p:cNvPr id="15" name="Tekstvak 11"/>
          <p:cNvSpPr txBox="1"/>
          <p:nvPr/>
        </p:nvSpPr>
        <p:spPr>
          <a:xfrm>
            <a:off x="6743700" y="134121"/>
            <a:ext cx="4800600" cy="646331"/>
          </a:xfrm>
          <a:prstGeom prst="rect">
            <a:avLst/>
          </a:prstGeom>
          <a:noFill/>
        </p:spPr>
        <p:txBody>
          <a:bodyPr wrap="square" rtlCol="0">
            <a:spAutoFit/>
          </a:bodyPr>
          <a:lstStyle/>
          <a:p>
            <a:pPr algn="r"/>
            <a:r>
              <a:rPr lang="nl-NL" sz="3600" b="1" dirty="0" smtClean="0">
                <a:solidFill>
                  <a:srgbClr val="E1E1E1"/>
                </a:solidFill>
                <a:latin typeface="Roboto Slab" charset="0"/>
                <a:ea typeface="Roboto Slab" charset="0"/>
                <a:cs typeface="Roboto Slab" charset="0"/>
              </a:rPr>
              <a:t>Plots</a:t>
            </a:r>
            <a:endParaRPr lang="nl-NL" sz="3600" b="1" dirty="0">
              <a:solidFill>
                <a:srgbClr val="E1E1E1"/>
              </a:solidFill>
              <a:latin typeface="Roboto Slab" charset="0"/>
              <a:ea typeface="Roboto Slab" charset="0"/>
              <a:cs typeface="Roboto Slab" charset="0"/>
            </a:endParaRPr>
          </a:p>
        </p:txBody>
      </p:sp>
    </p:spTree>
    <p:extLst>
      <p:ext uri="{BB962C8B-B14F-4D97-AF65-F5344CB8AC3E}">
        <p14:creationId xmlns:p14="http://schemas.microsoft.com/office/powerpoint/2010/main" val="39056212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th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1316</TotalTime>
  <Words>694</Words>
  <Application>Microsoft Macintosh PowerPoint</Application>
  <PresentationFormat>Widescreen</PresentationFormat>
  <Paragraphs>269</Paragraphs>
  <Slides>24</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Roboto Slab</vt:lpstr>
      <vt:lpstr>Office-thema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Etaoil, A. (Abdoul, secundair Productie)</dc:creator>
  <cp:lastModifiedBy>Etaoil, Abdoul</cp:lastModifiedBy>
  <cp:revision>54</cp:revision>
  <dcterms:modified xsi:type="dcterms:W3CDTF">2019-11-05T13:42:13Z</dcterms:modified>
</cp:coreProperties>
</file>